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17" r:id="rId1"/>
  </p:sldMasterIdLst>
  <p:notesMasterIdLst>
    <p:notesMasterId r:id="rId18"/>
  </p:notesMasterIdLst>
  <p:sldIdLst>
    <p:sldId id="513" r:id="rId2"/>
    <p:sldId id="504" r:id="rId3"/>
    <p:sldId id="515" r:id="rId4"/>
    <p:sldId id="505" r:id="rId5"/>
    <p:sldId id="516" r:id="rId6"/>
    <p:sldId id="506" r:id="rId7"/>
    <p:sldId id="507" r:id="rId8"/>
    <p:sldId id="517" r:id="rId9"/>
    <p:sldId id="508" r:id="rId10"/>
    <p:sldId id="509" r:id="rId11"/>
    <p:sldId id="510" r:id="rId12"/>
    <p:sldId id="518" r:id="rId13"/>
    <p:sldId id="512" r:id="rId14"/>
    <p:sldId id="519" r:id="rId15"/>
    <p:sldId id="511" r:id="rId16"/>
    <p:sldId id="5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9900"/>
    <a:srgbClr val="CCFFFF"/>
    <a:srgbClr val="65180B"/>
    <a:srgbClr val="66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4660"/>
  </p:normalViewPr>
  <p:slideViewPr>
    <p:cSldViewPr snapToGrid="0">
      <p:cViewPr varScale="1">
        <p:scale>
          <a:sx n="69" d="100"/>
          <a:sy n="69" d="100"/>
        </p:scale>
        <p:origin x="61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D27C9-5DC4-40E6-AFD0-160CFCDA01A4}" type="datetimeFigureOut">
              <a:rPr lang="en-US" smtClean="0"/>
              <a:pPr/>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8A76D-784E-447E-8A2B-06944D1B48CA}" type="slidenum">
              <a:rPr lang="en-US" smtClean="0"/>
              <a:pPr/>
              <a:t>‹#›</a:t>
            </a:fld>
            <a:endParaRPr lang="en-US"/>
          </a:p>
        </p:txBody>
      </p:sp>
    </p:spTree>
    <p:extLst>
      <p:ext uri="{BB962C8B-B14F-4D97-AF65-F5344CB8AC3E}">
        <p14:creationId xmlns:p14="http://schemas.microsoft.com/office/powerpoint/2010/main" val="353709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47DFD5-5586-4151-978C-650932615F0E}"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183799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47DFD5-5586-4151-978C-650932615F0E}"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214234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47DFD5-5586-4151-978C-650932615F0E}"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843C18-50E6-42C5-B9FB-8AAAEF8FDB53}"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769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347DFD5-5586-4151-978C-650932615F0E}"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1852868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347DFD5-5586-4151-978C-650932615F0E}"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843C18-50E6-42C5-B9FB-8AAAEF8FDB53}"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274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347DFD5-5586-4151-978C-650932615F0E}"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188865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47DFD5-5586-4151-978C-650932615F0E}"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3176663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47DFD5-5586-4151-978C-650932615F0E}"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159499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47DFD5-5586-4151-978C-650932615F0E}"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248551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47DFD5-5586-4151-978C-650932615F0E}"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367774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47DFD5-5586-4151-978C-650932615F0E}"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299408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47DFD5-5586-4151-978C-650932615F0E}"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71756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47DFD5-5586-4151-978C-650932615F0E}"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182912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7DFD5-5586-4151-978C-650932615F0E}"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119543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47DFD5-5586-4151-978C-650932615F0E}"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222437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47DFD5-5586-4151-978C-650932615F0E}"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843C18-50E6-42C5-B9FB-8AAAEF8FDB53}" type="slidenum">
              <a:rPr lang="en-US" smtClean="0"/>
              <a:pPr/>
              <a:t>‹#›</a:t>
            </a:fld>
            <a:endParaRPr lang="en-US"/>
          </a:p>
        </p:txBody>
      </p:sp>
    </p:spTree>
    <p:extLst>
      <p:ext uri="{BB962C8B-B14F-4D97-AF65-F5344CB8AC3E}">
        <p14:creationId xmlns:p14="http://schemas.microsoft.com/office/powerpoint/2010/main" val="287498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347DFD5-5586-4151-978C-650932615F0E}" type="datetimeFigureOut">
              <a:rPr lang="en-US" smtClean="0"/>
              <a:pPr/>
              <a:t>11/2/2023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7843C18-50E6-42C5-B9FB-8AAAEF8FDB53}" type="slidenum">
              <a:rPr lang="en-US" smtClean="0"/>
              <a:pPr/>
              <a:t>‹#›</a:t>
            </a:fld>
            <a:endParaRPr lang="en-US"/>
          </a:p>
        </p:txBody>
      </p:sp>
    </p:spTree>
    <p:extLst>
      <p:ext uri="{BB962C8B-B14F-4D97-AF65-F5344CB8AC3E}">
        <p14:creationId xmlns:p14="http://schemas.microsoft.com/office/powerpoint/2010/main" val="2722446081"/>
      </p:ext>
    </p:extLst>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 id="2147485129" r:id="rId12"/>
    <p:sldLayoutId id="2147485130" r:id="rId13"/>
    <p:sldLayoutId id="2147485131" r:id="rId14"/>
    <p:sldLayoutId id="2147485132" r:id="rId15"/>
    <p:sldLayoutId id="214748513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2960" y="2638155"/>
            <a:ext cx="3903569" cy="2712955"/>
          </a:xfrm>
          <a:prstGeom prst="rect">
            <a:avLst/>
          </a:prstGeom>
        </p:spPr>
      </p:pic>
      <p:pic>
        <p:nvPicPr>
          <p:cNvPr id="3" name="Picture 2"/>
          <p:cNvPicPr>
            <a:picLocks noChangeAspect="1"/>
          </p:cNvPicPr>
          <p:nvPr/>
        </p:nvPicPr>
        <p:blipFill>
          <a:blip r:embed="rId3"/>
          <a:stretch>
            <a:fillRect/>
          </a:stretch>
        </p:blipFill>
        <p:spPr>
          <a:xfrm>
            <a:off x="6728871" y="2577061"/>
            <a:ext cx="3414056" cy="2835145"/>
          </a:xfrm>
          <a:prstGeom prst="rect">
            <a:avLst/>
          </a:prstGeom>
        </p:spPr>
      </p:pic>
      <p:sp>
        <p:nvSpPr>
          <p:cNvPr id="4" name="Rectangle 3"/>
          <p:cNvSpPr/>
          <p:nvPr/>
        </p:nvSpPr>
        <p:spPr>
          <a:xfrm>
            <a:off x="3113591" y="1516284"/>
            <a:ext cx="6632294" cy="658835"/>
          </a:xfrm>
          <a:prstGeom prst="rect">
            <a:avLst/>
          </a:prstGeom>
        </p:spPr>
        <p:txBody>
          <a:bodyPr wrap="square">
            <a:spAutoFit/>
          </a:bodyPr>
          <a:lstStyle/>
          <a:p>
            <a:pPr marL="457200" marR="154940" algn="just">
              <a:lnSpc>
                <a:spcPct val="107000"/>
              </a:lnSpc>
              <a:spcBef>
                <a:spcPts val="0"/>
              </a:spcBef>
              <a:spcAft>
                <a:spcPts val="0"/>
              </a:spcAft>
            </a:pPr>
            <a:r>
              <a:rPr lang="en-GB" sz="3600" b="1"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Forceps Delivery</a:t>
            </a:r>
            <a:endParaRPr lang="en-US" sz="3600"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0536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717" y="721894"/>
            <a:ext cx="10383252" cy="5324535"/>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Prerequisites </a:t>
            </a:r>
            <a:r>
              <a:rPr lang="en-US" sz="3200" b="1" dirty="0">
                <a:solidFill>
                  <a:srgbClr val="FF0000"/>
                </a:solidFill>
                <a:latin typeface="Times New Roman" panose="02020603050405020304" pitchFamily="18" charset="0"/>
                <a:cs typeface="Times New Roman" panose="02020603050405020304" pitchFamily="18" charset="0"/>
              </a:rPr>
              <a:t>for Forceps a</a:t>
            </a:r>
            <a:r>
              <a:rPr lang="en-US" sz="3200" b="1" dirty="0" smtClean="0">
                <a:solidFill>
                  <a:srgbClr val="FF0000"/>
                </a:solidFill>
                <a:latin typeface="Times New Roman" panose="02020603050405020304" pitchFamily="18" charset="0"/>
                <a:cs typeface="Times New Roman" panose="02020603050405020304" pitchFamily="18" charset="0"/>
              </a:rPr>
              <a:t>pplication</a:t>
            </a:r>
          </a:p>
          <a:p>
            <a:r>
              <a:rPr lang="en-US" sz="2800" dirty="0" smtClean="0">
                <a:latin typeface="Times New Roman" panose="02020603050405020304" pitchFamily="18" charset="0"/>
                <a:cs typeface="Times New Roman" panose="02020603050405020304" pitchFamily="18" charset="0"/>
              </a:rPr>
              <a:t>Certain condition must be satisfied prior to forceps applications</a:t>
            </a:r>
            <a:endParaRPr lang="en-US" sz="2800" dirty="0">
              <a:latin typeface="Times New Roman" panose="02020603050405020304" pitchFamily="18" charset="0"/>
              <a:cs typeface="Times New Roman" panose="02020603050405020304" pitchFamily="18" charset="0"/>
            </a:endParaRP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fetal head must be engaged, flexed, and preferably well-rotated.</a:t>
            </a: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There should be no obvious </a:t>
            </a:r>
            <a:r>
              <a:rPr lang="en-US" sz="2800" dirty="0" err="1">
                <a:latin typeface="Times New Roman" panose="02020603050405020304" pitchFamily="18" charset="0"/>
                <a:cs typeface="Times New Roman" panose="02020603050405020304" pitchFamily="18" charset="0"/>
              </a:rPr>
              <a:t>cephalopelvic</a:t>
            </a:r>
            <a:r>
              <a:rPr lang="en-US" sz="2800" dirty="0">
                <a:latin typeface="Times New Roman" panose="02020603050405020304" pitchFamily="18" charset="0"/>
                <a:cs typeface="Times New Roman" panose="02020603050405020304" pitchFamily="18" charset="0"/>
              </a:rPr>
              <a:t> disproportion (CPD).</a:t>
            </a: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cervix must be fully dilated and effaced.</a:t>
            </a: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amniotic membranes must be absent (ruptured).</a:t>
            </a: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uterus must be contracting.</a:t>
            </a: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bladder must be empty.</a:t>
            </a: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rectum should preferably be empty.</a:t>
            </a: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fetal presentation and position must be suitable.</a:t>
            </a: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baby should be alive.</a:t>
            </a:r>
          </a:p>
          <a:p>
            <a:pPr marL="457200" indent="-45720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There should be no undue obstruction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49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455" y="541421"/>
            <a:ext cx="10085056" cy="6124754"/>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Procedure and Management:</a:t>
            </a:r>
            <a:endParaRPr lang="en-US" sz="28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800" dirty="0">
                <a:latin typeface="Times New Roman" panose="02020603050405020304" pitchFamily="18" charset="0"/>
                <a:cs typeface="Times New Roman" panose="02020603050405020304" pitchFamily="18" charset="0"/>
              </a:rPr>
              <a:t>Explain the purpose of the procedure to the patient and obtain informed consent.</a:t>
            </a:r>
          </a:p>
          <a:p>
            <a:pPr marL="514350" indent="-514350" algn="just">
              <a:buFont typeface="+mj-lt"/>
              <a:buAutoNum type="arabicPeriod"/>
            </a:pPr>
            <a:r>
              <a:rPr lang="en-US" sz="2800" dirty="0">
                <a:latin typeface="Times New Roman" panose="02020603050405020304" pitchFamily="18" charset="0"/>
                <a:cs typeface="Times New Roman" panose="02020603050405020304" pitchFamily="18" charset="0"/>
              </a:rPr>
              <a:t>Prepare a sterilized delivery set, episiotomy set, forceps, catheter, emergency medication resuscitation set, suction equipment, and oxygen supply.</a:t>
            </a:r>
          </a:p>
          <a:p>
            <a:pPr marL="514350" indent="-514350" algn="just">
              <a:buFont typeface="+mj-lt"/>
              <a:buAutoNum type="arabicPeriod"/>
            </a:pPr>
            <a:r>
              <a:rPr lang="en-US" sz="2800" dirty="0">
                <a:latin typeface="Times New Roman" panose="02020603050405020304" pitchFamily="18" charset="0"/>
                <a:cs typeface="Times New Roman" panose="02020603050405020304" pitchFamily="18" charset="0"/>
              </a:rPr>
              <a:t>Inform the pediatrician and ensure all necessary equipment for neonatal care is ready.</a:t>
            </a:r>
          </a:p>
          <a:p>
            <a:pPr marL="514350" indent="-514350" algn="just">
              <a:buFont typeface="+mj-lt"/>
              <a:buAutoNum type="arabicPeriod"/>
            </a:pPr>
            <a:r>
              <a:rPr lang="en-US" sz="2800" dirty="0">
                <a:latin typeface="Times New Roman" panose="02020603050405020304" pitchFamily="18" charset="0"/>
                <a:cs typeface="Times New Roman" panose="02020603050405020304" pitchFamily="18" charset="0"/>
              </a:rPr>
              <a:t>Place the mother in the lithotomy position.</a:t>
            </a:r>
          </a:p>
          <a:p>
            <a:pPr marL="514350" indent="-514350" algn="just">
              <a:buFont typeface="+mj-lt"/>
              <a:buAutoNum type="arabicPeriod"/>
            </a:pPr>
            <a:r>
              <a:rPr lang="en-US" sz="2800" dirty="0">
                <a:latin typeface="Times New Roman" panose="02020603050405020304" pitchFamily="18" charset="0"/>
                <a:cs typeface="Times New Roman" panose="02020603050405020304" pitchFamily="18" charset="0"/>
              </a:rPr>
              <a:t>Ensure that the operators are dressed in sterile masks, gowns, and gloves</a:t>
            </a:r>
            <a:r>
              <a:rPr lang="en-US" sz="2800" dirty="0" smtClean="0">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sz="2800" dirty="0">
                <a:latin typeface="Times New Roman" panose="02020603050405020304" pitchFamily="18" charset="0"/>
                <a:cs typeface="Times New Roman" panose="02020603050405020304" pitchFamily="18" charset="0"/>
              </a:rPr>
              <a:t>Wash the vulva with an antiseptic solution and drape the area. Insert a sterile catheter to empty the </a:t>
            </a:r>
            <a:r>
              <a:rPr lang="en-US" sz="2800" dirty="0" smtClean="0">
                <a:latin typeface="Times New Roman" panose="02020603050405020304" pitchFamily="18" charset="0"/>
                <a:cs typeface="Times New Roman" panose="02020603050405020304" pitchFamily="18" charset="0"/>
              </a:rPr>
              <a:t>bladder.												Cont.…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42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2436" y="900545"/>
            <a:ext cx="9961419" cy="5262979"/>
          </a:xfrm>
          <a:prstGeom prst="rect">
            <a:avLst/>
          </a:prstGeom>
        </p:spPr>
        <p:txBody>
          <a:bodyPr wrap="square">
            <a:spAutoFit/>
          </a:bodyPr>
          <a:lstStyle/>
          <a:p>
            <a:pPr marL="514350" indent="-514350" algn="just">
              <a:buFont typeface="+mj-lt"/>
              <a:buAutoNum type="arabicPeriod" startAt="7"/>
            </a:pPr>
            <a:r>
              <a:rPr lang="en-US" sz="2800" dirty="0" smtClean="0">
                <a:latin typeface="Times New Roman" panose="02020603050405020304" pitchFamily="18" charset="0"/>
                <a:cs typeface="Times New Roman" panose="02020603050405020304" pitchFamily="18" charset="0"/>
              </a:rPr>
              <a:t>Prepare </a:t>
            </a:r>
            <a:r>
              <a:rPr lang="en-US" sz="2800" dirty="0">
                <a:latin typeface="Times New Roman" panose="02020603050405020304" pitchFamily="18" charset="0"/>
                <a:cs typeface="Times New Roman" panose="02020603050405020304" pitchFamily="18" charset="0"/>
              </a:rPr>
              <a:t>the setup as you would for a normal delivery.</a:t>
            </a:r>
          </a:p>
          <a:p>
            <a:pPr marL="514350" indent="-514350" algn="just">
              <a:buFont typeface="+mj-lt"/>
              <a:buAutoNum type="arabicPeriod" startAt="7"/>
            </a:pPr>
            <a:r>
              <a:rPr lang="en-US" sz="2800" dirty="0">
                <a:latin typeface="Times New Roman" panose="02020603050405020304" pitchFamily="18" charset="0"/>
                <a:cs typeface="Times New Roman" panose="02020603050405020304" pitchFamily="18" charset="0"/>
              </a:rPr>
              <a:t>Infiltrate the perineum and perform an episiotomy when indicated.</a:t>
            </a:r>
          </a:p>
          <a:p>
            <a:pPr marL="514350" indent="-514350" algn="just">
              <a:buFont typeface="+mj-lt"/>
              <a:buAutoNum type="arabicPeriod" startAt="7"/>
            </a:pPr>
            <a:r>
              <a:rPr lang="en-US" sz="2800" dirty="0">
                <a:latin typeface="Times New Roman" panose="02020603050405020304" pitchFamily="18" charset="0"/>
                <a:cs typeface="Times New Roman" panose="02020603050405020304" pitchFamily="18" charset="0"/>
              </a:rPr>
              <a:t>Assemble the forceps before application. Ensure that all parts fit together securely, and lubricate the blades of the forceps.</a:t>
            </a:r>
          </a:p>
          <a:p>
            <a:pPr marL="514350" indent="-514350" algn="just">
              <a:buFont typeface="+mj-lt"/>
              <a:buAutoNum type="arabicPeriod" startAt="7"/>
            </a:pPr>
            <a:r>
              <a:rPr lang="en-US" sz="2800" dirty="0">
                <a:latin typeface="Times New Roman" panose="02020603050405020304" pitchFamily="18" charset="0"/>
                <a:cs typeface="Times New Roman" panose="02020603050405020304" pitchFamily="18" charset="0"/>
              </a:rPr>
              <a:t>Choose the first left blade, and hold it vertically like a pen with your left hand, directing the cephalic curve toward the vulva. The middle and index fingers of the semi-supinated right hand are introduced into the posterior-lateral aspect of the vagina alongside the fetal head, while keeping the thumb and other fingers outside</a:t>
            </a:r>
            <a:r>
              <a:rPr lang="en-US" sz="2800" dirty="0" smtClean="0"/>
              <a:t>.    														 </a:t>
            </a:r>
            <a:r>
              <a:rPr lang="en-US" sz="2800" dirty="0" smtClean="0">
                <a:latin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53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274" y="1299411"/>
            <a:ext cx="10707417" cy="3970318"/>
          </a:xfrm>
          <a:prstGeom prst="rect">
            <a:avLst/>
          </a:prstGeom>
          <a:noFill/>
        </p:spPr>
        <p:txBody>
          <a:bodyPr wrap="square" rtlCol="0">
            <a:spAutoFit/>
          </a:bodyPr>
          <a:lstStyle/>
          <a:p>
            <a:pPr marL="514350" indent="-514350" algn="just">
              <a:buFont typeface="+mj-lt"/>
              <a:buAutoNum type="arabicPeriod" startAt="11"/>
            </a:pPr>
            <a:r>
              <a:rPr lang="en-US" sz="2800" dirty="0">
                <a:latin typeface="Times New Roman" panose="02020603050405020304" pitchFamily="18" charset="0"/>
                <a:cs typeface="Times New Roman" panose="02020603050405020304" pitchFamily="18" charset="0"/>
              </a:rPr>
              <a:t>Gently introduce the left blade between the fetal head and internal fingers, with the convex border of the blade guided upward by the thumb of the vaginal hand.</a:t>
            </a:r>
          </a:p>
          <a:p>
            <a:pPr marL="514350" indent="-514350" algn="just">
              <a:buFont typeface="+mj-lt"/>
              <a:buAutoNum type="arabicPeriod" startAt="11"/>
            </a:pPr>
            <a:r>
              <a:rPr lang="en-US" sz="2800" dirty="0">
                <a:latin typeface="Times New Roman" panose="02020603050405020304" pitchFamily="18" charset="0"/>
                <a:cs typeface="Times New Roman" panose="02020603050405020304" pitchFamily="18" charset="0"/>
              </a:rPr>
              <a:t>Follow the same procedure to introduce the right blade.</a:t>
            </a:r>
          </a:p>
          <a:p>
            <a:pPr marL="514350" indent="-514350" algn="just">
              <a:buFont typeface="+mj-lt"/>
              <a:buAutoNum type="arabicPeriod" startAt="11"/>
            </a:pPr>
            <a:r>
              <a:rPr lang="en-US" sz="2800" dirty="0">
                <a:latin typeface="Times New Roman" panose="02020603050405020304" pitchFamily="18" charset="0"/>
                <a:cs typeface="Times New Roman" panose="02020603050405020304" pitchFamily="18" charset="0"/>
              </a:rPr>
              <a:t>Lock the blades, and if locking is difficult, apply pressure on the perineum. If further difficulties persist, withdraw the blades and conduct a thorough vaginal examination to check for any malposition of the fetal head</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Cont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392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981" y="872836"/>
            <a:ext cx="9989127" cy="5262979"/>
          </a:xfrm>
          <a:prstGeom prst="rect">
            <a:avLst/>
          </a:prstGeom>
        </p:spPr>
        <p:txBody>
          <a:bodyPr wrap="square">
            <a:spAutoFit/>
          </a:bodyPr>
          <a:lstStyle/>
          <a:p>
            <a:pPr marL="514350" indent="-514350" algn="just">
              <a:buFont typeface="+mj-lt"/>
              <a:buAutoNum type="arabicPeriod" startAt="14"/>
            </a:pPr>
            <a:r>
              <a:rPr lang="en-US" sz="2800" dirty="0">
                <a:latin typeface="Times New Roman" panose="02020603050405020304" pitchFamily="18" charset="0"/>
                <a:cs typeface="Times New Roman" panose="02020603050405020304" pitchFamily="18" charset="0"/>
              </a:rPr>
              <a:t>Grip the forceps handles with the right hand and apply traction during a uterine contraction. In a low forceps operation, use a single continuous pull with traction directed downward, downward-forward, and finally upward.</a:t>
            </a:r>
          </a:p>
          <a:p>
            <a:pPr marL="514350" indent="-514350" algn="just">
              <a:buFont typeface="+mj-lt"/>
              <a:buAutoNum type="arabicPeriod" startAt="14"/>
            </a:pPr>
            <a:r>
              <a:rPr lang="en-US" sz="2800" dirty="0">
                <a:latin typeface="Times New Roman" panose="02020603050405020304" pitchFamily="18" charset="0"/>
                <a:cs typeface="Times New Roman" panose="02020603050405020304" pitchFamily="18" charset="0"/>
              </a:rPr>
              <a:t>Deliver the fetal head by extension and remove the blades after head delivery.</a:t>
            </a:r>
          </a:p>
          <a:p>
            <a:pPr marL="514350" indent="-514350" algn="just">
              <a:buFont typeface="+mj-lt"/>
              <a:buAutoNum type="arabicPeriod" startAt="14"/>
            </a:pPr>
            <a:r>
              <a:rPr lang="en-US" sz="2800" dirty="0">
                <a:latin typeface="Times New Roman" panose="02020603050405020304" pitchFamily="18" charset="0"/>
                <a:cs typeface="Times New Roman" panose="02020603050405020304" pitchFamily="18" charset="0"/>
              </a:rPr>
              <a:t>In case of forceps delivery failure, consider performing a cesarean section (C/S).</a:t>
            </a:r>
          </a:p>
          <a:p>
            <a:pPr marL="514350" indent="-514350" algn="just">
              <a:buFont typeface="+mj-lt"/>
              <a:buAutoNum type="arabicPeriod" startAt="14"/>
            </a:pPr>
            <a:r>
              <a:rPr lang="en-US" sz="2800" dirty="0">
                <a:latin typeface="Times New Roman" panose="02020603050405020304" pitchFamily="18" charset="0"/>
                <a:cs typeface="Times New Roman" panose="02020603050405020304" pitchFamily="18" charset="0"/>
              </a:rPr>
              <a:t>Actively manage the third stage of labor following the delivery of the head.</a:t>
            </a:r>
          </a:p>
          <a:p>
            <a:pPr marL="514350" indent="-514350" algn="just">
              <a:buFont typeface="+mj-lt"/>
              <a:buAutoNum type="arabicPeriod" startAt="14"/>
            </a:pPr>
            <a:r>
              <a:rPr lang="en-US" sz="2800" dirty="0">
                <a:latin typeface="Times New Roman" panose="02020603050405020304" pitchFamily="18" charset="0"/>
                <a:cs typeface="Times New Roman" panose="02020603050405020304" pitchFamily="18" charset="0"/>
              </a:rPr>
              <a:t>Resuscitate the newborn as needed and promote warmth through skin-to-skin contact.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58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49123"/>
            <a:ext cx="9501050" cy="5638659"/>
          </a:xfrm>
          <a:prstGeom prst="rect">
            <a:avLst/>
          </a:prstGeom>
        </p:spPr>
        <p:txBody>
          <a:bodyPr wrap="square">
            <a:spAutoFit/>
          </a:bodyPr>
          <a:lstStyle/>
          <a:p>
            <a:pPr marR="3211195" algn="just">
              <a:lnSpc>
                <a:spcPct val="126000"/>
              </a:lnSpc>
            </a:pPr>
            <a:r>
              <a:rPr lang="en-GB" sz="3200" b="1"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Dangers of use of forceps </a:t>
            </a:r>
            <a:endParaRPr lang="en-US" sz="3200"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R="3211195" algn="just">
              <a:lnSpc>
                <a:spcPct val="126000"/>
              </a:lnSpc>
            </a:pPr>
            <a:r>
              <a:rPr lang="en-GB" sz="2700" b="1" i="1"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A. </a:t>
            </a:r>
            <a:r>
              <a:rPr lang="en-GB" sz="2700" b="1" i="1" dirty="0" smtClean="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Maternal </a:t>
            </a:r>
            <a:r>
              <a:rPr lang="en-GB" sz="2700" b="1" i="1"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dangers</a:t>
            </a:r>
            <a:endParaRPr lang="en-US" sz="2700" b="1" i="1"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3000"/>
              </a:lnSpc>
              <a:spcBef>
                <a:spcPts val="0"/>
              </a:spcBef>
              <a:spcAft>
                <a:spcPts val="65"/>
              </a:spcAft>
              <a:buFont typeface="Wingdings" panose="05000000000000000000" pitchFamily="2" charset="2"/>
              <a:buChar char="§"/>
            </a:pP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Soft tissue injuries to cervix, vagina, perineum, and extension of episiotomy.</a:t>
            </a:r>
            <a:endParaRPr lang="en-US"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3000"/>
              </a:lnSpc>
              <a:spcBef>
                <a:spcPts val="0"/>
              </a:spcBef>
              <a:spcAft>
                <a:spcPts val="65"/>
              </a:spcAft>
              <a:buFont typeface="Wingdings" panose="05000000000000000000" pitchFamily="2" charset="2"/>
              <a:buChar char="§"/>
            </a:pP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Rupture of the uterus</a:t>
            </a:r>
            <a:endParaRPr lang="en-US"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3000"/>
              </a:lnSpc>
              <a:spcBef>
                <a:spcPts val="0"/>
              </a:spcBef>
              <a:spcAft>
                <a:spcPts val="360"/>
              </a:spcAft>
              <a:buFont typeface="Wingdings" panose="05000000000000000000" pitchFamily="2" charset="2"/>
              <a:buChar char="§"/>
            </a:pP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Injury to bladder or rectum</a:t>
            </a:r>
            <a:endParaRPr lang="en-US"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3000"/>
              </a:lnSpc>
              <a:spcBef>
                <a:spcPts val="0"/>
              </a:spcBef>
              <a:spcAft>
                <a:spcPts val="65"/>
              </a:spcAft>
              <a:buFont typeface="Wingdings" panose="05000000000000000000" pitchFamily="2" charset="2"/>
              <a:buChar char="§"/>
            </a:pP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Traumatic </a:t>
            </a:r>
            <a:r>
              <a:rPr lang="en-GB" sz="2700" dirty="0" smtClean="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PPH and </a:t>
            </a: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shock</a:t>
            </a:r>
            <a:endParaRPr lang="en-US"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3000"/>
              </a:lnSpc>
              <a:spcBef>
                <a:spcPts val="0"/>
              </a:spcBef>
              <a:spcAft>
                <a:spcPts val="65"/>
              </a:spcAft>
              <a:buFont typeface="Wingdings" panose="05000000000000000000" pitchFamily="2" charset="2"/>
              <a:buChar char="§"/>
            </a:pP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Infection</a:t>
            </a:r>
            <a:endParaRPr lang="en-US"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3000"/>
              </a:lnSpc>
              <a:spcBef>
                <a:spcPts val="0"/>
              </a:spcBef>
              <a:spcAft>
                <a:spcPts val="65"/>
              </a:spcAft>
              <a:buFont typeface="Wingdings" panose="05000000000000000000" pitchFamily="2" charset="2"/>
              <a:buChar char="§"/>
            </a:pP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Bladder atony</a:t>
            </a:r>
            <a:endParaRPr lang="en-US"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3000"/>
              </a:lnSpc>
              <a:spcBef>
                <a:spcPts val="0"/>
              </a:spcBef>
              <a:spcAft>
                <a:spcPts val="65"/>
              </a:spcAft>
              <a:buFont typeface="Wingdings" panose="05000000000000000000" pitchFamily="2" charset="2"/>
              <a:buChar char="§"/>
            </a:pP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Fracture of </a:t>
            </a:r>
            <a:r>
              <a:rPr lang="en-GB" sz="2700" dirty="0" err="1">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sacro</a:t>
            </a: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-coccygeal joint</a:t>
            </a:r>
            <a:endParaRPr lang="en-US"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3000"/>
              </a:lnSpc>
              <a:spcBef>
                <a:spcPts val="0"/>
              </a:spcBef>
              <a:spcAft>
                <a:spcPts val="65"/>
              </a:spcAft>
              <a:buFont typeface="Wingdings" panose="05000000000000000000" pitchFamily="2" charset="2"/>
              <a:buChar char="§"/>
            </a:pPr>
            <a:r>
              <a:rPr lang="en-GB" sz="27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P</a:t>
            </a:r>
            <a:r>
              <a:rPr lang="en-GB" sz="2700" dirty="0" smtClean="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elvic haematoma</a:t>
            </a:r>
          </a:p>
          <a:p>
            <a:pPr marR="0" lvl="0" algn="just">
              <a:lnSpc>
                <a:spcPct val="103000"/>
              </a:lnSpc>
              <a:spcBef>
                <a:spcPts val="0"/>
              </a:spcBef>
              <a:spcAft>
                <a:spcPts val="65"/>
              </a:spcAft>
            </a:pPr>
            <a:r>
              <a:rPr lang="en-GB" sz="2700" dirty="0" smtClean="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en-GB" sz="2700" dirty="0" smtClean="0">
                <a:solidFill>
                  <a:srgbClr val="000000"/>
                </a:solidFill>
                <a:latin typeface="Calibri" panose="020F0502020204030204" pitchFamily="34" charset="0"/>
                <a:ea typeface="Microsoft JhengHei" panose="020B0604030504040204" pitchFamily="34" charset="-120"/>
                <a:cs typeface="Microsoft JhengHei" panose="020B0604030504040204" pitchFamily="34" charset="-120"/>
              </a:rPr>
              <a:t>				</a:t>
            </a:r>
            <a:r>
              <a:rPr lang="en-GB" sz="2700" dirty="0" smtClean="0">
                <a:solidFill>
                  <a:srgbClr val="000000"/>
                </a:solidFill>
                <a:latin typeface="Calibri" panose="020F0502020204030204" pitchFamily="34" charset="0"/>
                <a:ea typeface="Microsoft JhengHei" panose="020B0604030504040204" pitchFamily="34" charset="-120"/>
                <a:cs typeface="Microsoft JhengHei" panose="020B0604030504040204" pitchFamily="34" charset="-120"/>
              </a:rPr>
              <a:t>Cont.………</a:t>
            </a:r>
            <a:endParaRPr lang="en-US" sz="2700" dirty="0">
              <a:solidFill>
                <a:srgbClr val="000000"/>
              </a:solidFill>
              <a:latin typeface="Microsoft JhengHei" panose="020B0604030504040204" pitchFamily="34" charset="-120"/>
              <a:ea typeface="Microsoft JhengHei" panose="020B0604030504040204" pitchFamily="34" charset="-120"/>
              <a:cs typeface="Microsoft JhengHei" panose="020B0604030504040204" pitchFamily="34" charset="-120"/>
            </a:endParaRPr>
          </a:p>
        </p:txBody>
      </p:sp>
    </p:spTree>
    <p:extLst>
      <p:ext uri="{BB962C8B-B14F-4D97-AF65-F5344CB8AC3E}">
        <p14:creationId xmlns:p14="http://schemas.microsoft.com/office/powerpoint/2010/main" val="2376600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582" y="416689"/>
            <a:ext cx="9306046" cy="6088911"/>
          </a:xfrm>
          <a:prstGeom prst="rect">
            <a:avLst/>
          </a:prstGeom>
        </p:spPr>
        <p:txBody>
          <a:bodyPr wrap="square">
            <a:spAutoFit/>
          </a:bodyPr>
          <a:lstStyle/>
          <a:p>
            <a:pPr marR="3211195" algn="just">
              <a:lnSpc>
                <a:spcPct val="126000"/>
              </a:lnSpc>
            </a:pPr>
            <a:r>
              <a:rPr lang="en-GB" sz="2800" dirty="0" smtClean="0">
                <a:latin typeface="Calibri" panose="020F0502020204030204" pitchFamily="34" charset="0"/>
                <a:ea typeface="Microsoft JhengHei" panose="020B0604030504040204" pitchFamily="34" charset="-120"/>
                <a:cs typeface="Microsoft JhengHei" panose="020B0604030504040204" pitchFamily="34" charset="-120"/>
              </a:rPr>
              <a:t>cont.,………</a:t>
            </a:r>
          </a:p>
          <a:p>
            <a:pPr marR="3211195" algn="just">
              <a:lnSpc>
                <a:spcPct val="126000"/>
              </a:lnSpc>
            </a:pPr>
            <a:r>
              <a:rPr lang="en-GB" sz="3200" b="1" dirty="0" smtClean="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Dangers </a:t>
            </a:r>
            <a:r>
              <a:rPr lang="en-GB" sz="3200" b="1"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of use </a:t>
            </a:r>
            <a:r>
              <a:rPr lang="en-GB" sz="3200" b="1" dirty="0" smtClean="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of forceps</a:t>
            </a:r>
          </a:p>
          <a:p>
            <a:pPr marR="3211195" algn="just">
              <a:lnSpc>
                <a:spcPct val="126000"/>
              </a:lnSpc>
            </a:pPr>
            <a:r>
              <a:rPr lang="en-GB" sz="2800" b="1" dirty="0" smtClean="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 </a:t>
            </a:r>
            <a:r>
              <a:rPr lang="en-GB"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GB"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Fetal</a:t>
            </a:r>
            <a:r>
              <a:rPr lang="en-GB"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dangers</a:t>
            </a:r>
            <a:endParaRPr lang="en-US" sz="2800" b="1" i="1"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7000"/>
              </a:lnSpc>
              <a:spcBef>
                <a:spcPts val="0"/>
              </a:spcBef>
              <a:spcAft>
                <a:spcPts val="130"/>
              </a:spcAft>
              <a:buFont typeface="Wingdings" panose="05000000000000000000" pitchFamily="2" charset="2"/>
              <a:buChar char="§"/>
            </a:pPr>
            <a:r>
              <a:rPr lang="en-GB"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Cephalohaematoma</a:t>
            </a:r>
            <a:endPar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7000"/>
              </a:lnSpc>
              <a:spcBef>
                <a:spcPts val="0"/>
              </a:spcBef>
              <a:spcAft>
                <a:spcPts val="13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Fracture skull</a:t>
            </a:r>
            <a:endPar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7000"/>
              </a:lnSpc>
              <a:spcBef>
                <a:spcPts val="0"/>
              </a:spcBef>
              <a:spcAft>
                <a:spcPts val="13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Intracranial </a:t>
            </a:r>
            <a:r>
              <a:rPr lang="en-GB"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hemorrhage</a:t>
            </a:r>
            <a:endPar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7000"/>
              </a:lnSpc>
              <a:spcBef>
                <a:spcPts val="0"/>
              </a:spcBef>
              <a:spcAft>
                <a:spcPts val="1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Brain damage</a:t>
            </a:r>
            <a:endPar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0" lvl="0" indent="-342900" algn="just">
              <a:lnSpc>
                <a:spcPct val="107000"/>
              </a:lnSpc>
              <a:spcBef>
                <a:spcPts val="0"/>
              </a:spcBef>
              <a:spcAft>
                <a:spcPts val="26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Marked depression of respiration and asphyxia </a:t>
            </a:r>
          </a:p>
          <a:p>
            <a:pPr marL="342900" marR="0" lvl="0" indent="-342900" algn="just">
              <a:lnSpc>
                <a:spcPct val="107000"/>
              </a:lnSpc>
              <a:spcBef>
                <a:spcPts val="0"/>
              </a:spcBef>
              <a:spcAft>
                <a:spcPts val="26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Facial palsy/Brachial palsy</a:t>
            </a:r>
            <a:endPar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342900" marR="1106170" lvl="0" indent="-342900" algn="just">
              <a:lnSpc>
                <a:spcPct val="107000"/>
              </a:lnSpc>
              <a:spcBef>
                <a:spcPts val="0"/>
              </a:spcBef>
              <a:spcAft>
                <a:spcPts val="13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Soft tissue injury to face, bruising and laceration</a:t>
            </a:r>
          </a:p>
          <a:p>
            <a:pPr marL="342900" marR="1106170" lvl="0" indent="-342900" algn="just">
              <a:lnSpc>
                <a:spcPct val="107000"/>
              </a:lnSpc>
              <a:spcBef>
                <a:spcPts val="0"/>
              </a:spcBef>
              <a:spcAft>
                <a:spcPts val="13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Infection/convulsion/</a:t>
            </a:r>
            <a:r>
              <a:rPr lang="en-GB"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fetal</a:t>
            </a: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death </a:t>
            </a:r>
          </a:p>
          <a:p>
            <a:pPr marL="342900" marR="1106170" lvl="0" indent="-342900" algn="just">
              <a:lnSpc>
                <a:spcPct val="107000"/>
              </a:lnSpc>
              <a:spcBef>
                <a:spcPts val="0"/>
              </a:spcBef>
              <a:spcAft>
                <a:spcPts val="130"/>
              </a:spcAft>
              <a:buFont typeface="Wingdings" panose="05000000000000000000" pitchFamily="2" charset="2"/>
              <a:buChar char="§"/>
            </a:pPr>
            <a:r>
              <a:rPr lang="en-GB"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Cord compression</a:t>
            </a:r>
            <a:r>
              <a:rPr lang="en-GB" sz="2800" dirty="0">
                <a:solidFill>
                  <a:srgbClr val="000000"/>
                </a:solidFill>
                <a:latin typeface="Calibri" panose="020F0502020204030204" pitchFamily="34" charset="0"/>
                <a:ea typeface="Times New Roman" panose="02020603050405020304" pitchFamily="18" charset="0"/>
                <a:cs typeface="Microsoft JhengHei" panose="020B0604030504040204" pitchFamily="34" charset="-120"/>
              </a:rPr>
              <a:t>.</a:t>
            </a:r>
            <a:endParaRPr lang="en-US" sz="2800" dirty="0">
              <a:solidFill>
                <a:srgbClr val="000000"/>
              </a:solidFill>
              <a:latin typeface="Microsoft JhengHei" panose="020B0604030504040204" pitchFamily="34" charset="-120"/>
              <a:ea typeface="Microsoft JhengHei" panose="020B0604030504040204" pitchFamily="34" charset="-120"/>
              <a:cs typeface="Microsoft JhengHei" panose="020B0604030504040204" pitchFamily="34" charset="-120"/>
            </a:endParaRPr>
          </a:p>
        </p:txBody>
      </p:sp>
      <p:pic>
        <p:nvPicPr>
          <p:cNvPr id="3" name="Picture 2"/>
          <p:cNvPicPr>
            <a:picLocks noChangeAspect="1"/>
          </p:cNvPicPr>
          <p:nvPr/>
        </p:nvPicPr>
        <p:blipFill>
          <a:blip r:embed="rId2"/>
          <a:stretch>
            <a:fillRect/>
          </a:stretch>
        </p:blipFill>
        <p:spPr>
          <a:xfrm>
            <a:off x="6607274" y="1737770"/>
            <a:ext cx="3514725" cy="1924050"/>
          </a:xfrm>
          <a:prstGeom prst="rect">
            <a:avLst/>
          </a:prstGeom>
        </p:spPr>
      </p:pic>
      <p:pic>
        <p:nvPicPr>
          <p:cNvPr id="5" name="Picture 4"/>
          <p:cNvPicPr>
            <a:picLocks noChangeAspect="1"/>
          </p:cNvPicPr>
          <p:nvPr/>
        </p:nvPicPr>
        <p:blipFill>
          <a:blip r:embed="rId3"/>
          <a:stretch>
            <a:fillRect/>
          </a:stretch>
        </p:blipFill>
        <p:spPr>
          <a:xfrm>
            <a:off x="8881355" y="3973018"/>
            <a:ext cx="2481287" cy="1597290"/>
          </a:xfrm>
          <a:prstGeom prst="rect">
            <a:avLst/>
          </a:prstGeom>
        </p:spPr>
      </p:pic>
    </p:spTree>
    <p:extLst>
      <p:ext uri="{BB962C8B-B14F-4D97-AF65-F5344CB8AC3E}">
        <p14:creationId xmlns:p14="http://schemas.microsoft.com/office/powerpoint/2010/main" val="74157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947" y="685800"/>
            <a:ext cx="9264316" cy="2463367"/>
          </a:xfrm>
          <a:prstGeom prst="rect">
            <a:avLst/>
          </a:prstGeom>
        </p:spPr>
        <p:txBody>
          <a:bodyPr wrap="square">
            <a:spAutoFit/>
          </a:bodyPr>
          <a:lstStyle/>
          <a:p>
            <a:pPr marL="457200" marR="154940" algn="just">
              <a:lnSpc>
                <a:spcPct val="107000"/>
              </a:lnSpc>
              <a:spcBef>
                <a:spcPts val="0"/>
              </a:spcBef>
              <a:spcAft>
                <a:spcPts val="0"/>
              </a:spcAft>
            </a:pPr>
            <a:r>
              <a:rPr lang="en-GB" sz="2800" b="1" dirty="0" smtClean="0">
                <a:solidFill>
                  <a:srgbClr val="000000"/>
                </a:solidFill>
                <a:latin typeface="Calibri" panose="020F0502020204030204" pitchFamily="34" charset="0"/>
                <a:ea typeface="Microsoft JhengHei" panose="020B0604030504040204" pitchFamily="34" charset="-120"/>
                <a:cs typeface="Calibri" panose="020F0502020204030204" pitchFamily="34" charset="0"/>
              </a:rPr>
              <a:t>    </a:t>
            </a:r>
            <a:r>
              <a:rPr lang="en-GB" sz="3200" b="1" dirty="0" smtClean="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rPr>
              <a:t>Forceps Delivery</a:t>
            </a:r>
          </a:p>
          <a:p>
            <a:pPr marL="457200" marR="154940" algn="just">
              <a:lnSpc>
                <a:spcPct val="107000"/>
              </a:lnSpc>
              <a:spcBef>
                <a:spcPts val="0"/>
              </a:spcBef>
              <a:spcAft>
                <a:spcPts val="0"/>
              </a:spcAft>
            </a:pPr>
            <a:endParaRPr lang="en-GB" sz="2800" b="1" dirty="0">
              <a:solidFill>
                <a:srgbClr val="C00000"/>
              </a:solidFill>
              <a:latin typeface="Calibri" panose="020F0502020204030204" pitchFamily="34" charset="0"/>
              <a:ea typeface="Microsoft JhengHei" panose="020B0604030504040204" pitchFamily="34" charset="-120"/>
              <a:cs typeface="Calibri" panose="020F0502020204030204" pitchFamily="34" charset="0"/>
            </a:endParaRPr>
          </a:p>
          <a:p>
            <a:pPr marL="914400" marR="154940" indent="-457200" algn="just">
              <a:lnSpc>
                <a:spcPct val="107000"/>
              </a:lnSpc>
              <a:spcBef>
                <a:spcPts val="0"/>
              </a:spcBef>
              <a:spcAft>
                <a:spcPts val="0"/>
              </a:spcAf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Obstetric forceps are a pair of specially designed instruments used to assist in the extraction of the fetal head, facilitating the delivery of the fetus</a:t>
            </a:r>
            <a:r>
              <a:rPr lang="en-US" sz="2800" dirty="0" smtClean="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7976023" y="3261563"/>
            <a:ext cx="2499577" cy="2420322"/>
          </a:xfrm>
          <a:prstGeom prst="rect">
            <a:avLst/>
          </a:prstGeom>
        </p:spPr>
      </p:pic>
      <p:pic>
        <p:nvPicPr>
          <p:cNvPr id="4" name="Picture 3"/>
          <p:cNvPicPr>
            <a:picLocks noChangeAspect="1"/>
          </p:cNvPicPr>
          <p:nvPr/>
        </p:nvPicPr>
        <p:blipFill>
          <a:blip r:embed="rId3"/>
          <a:stretch>
            <a:fillRect/>
          </a:stretch>
        </p:blipFill>
        <p:spPr>
          <a:xfrm>
            <a:off x="4041696" y="3829021"/>
            <a:ext cx="2499577" cy="2358561"/>
          </a:xfrm>
          <a:prstGeom prst="rect">
            <a:avLst/>
          </a:prstGeom>
        </p:spPr>
      </p:pic>
    </p:spTree>
    <p:extLst>
      <p:ext uri="{BB962C8B-B14F-4D97-AF65-F5344CB8AC3E}">
        <p14:creationId xmlns:p14="http://schemas.microsoft.com/office/powerpoint/2010/main" val="1725548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0674" y="1203158"/>
            <a:ext cx="8987589" cy="3780522"/>
          </a:xfrm>
          <a:prstGeom prst="rect">
            <a:avLst/>
          </a:prstGeom>
        </p:spPr>
        <p:txBody>
          <a:bodyPr wrap="square">
            <a:spAutoFit/>
          </a:bodyPr>
          <a:lstStyle/>
          <a:p>
            <a:pPr marL="914400" marR="154940" indent="-457200" algn="just">
              <a:lnSpc>
                <a:spcPct val="107000"/>
              </a:lnSpc>
              <a:spcBef>
                <a:spcPts val="0"/>
              </a:spcBef>
              <a:spcAft>
                <a:spcPts val="0"/>
              </a:spcAf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Forceps </a:t>
            </a:r>
            <a:r>
              <a:rPr lang="en-US" sz="2800" dirty="0">
                <a:latin typeface="Times New Roman" panose="02020603050405020304" pitchFamily="18" charset="0"/>
                <a:cs typeface="Times New Roman" panose="02020603050405020304" pitchFamily="18" charset="0"/>
              </a:rPr>
              <a:t>delivery is employed when it becomes impossible for the mother to complete the delivery through her own efforts. </a:t>
            </a:r>
            <a:endParaRPr lang="en-US" sz="2800" dirty="0" smtClean="0">
              <a:latin typeface="Times New Roman" panose="02020603050405020304" pitchFamily="18" charset="0"/>
              <a:cs typeface="Times New Roman" panose="02020603050405020304" pitchFamily="18" charset="0"/>
            </a:endParaRPr>
          </a:p>
          <a:p>
            <a:pPr marL="457200" marR="154940" algn="just">
              <a:lnSpc>
                <a:spcPct val="107000"/>
              </a:lnSpc>
              <a:spcBef>
                <a:spcPts val="0"/>
              </a:spcBef>
              <a:spcAft>
                <a:spcPts val="0"/>
              </a:spcAft>
            </a:pPr>
            <a:endParaRPr lang="en-US" sz="2800" dirty="0" smtClean="0">
              <a:latin typeface="Times New Roman" panose="02020603050405020304" pitchFamily="18" charset="0"/>
              <a:cs typeface="Times New Roman" panose="02020603050405020304" pitchFamily="18" charset="0"/>
            </a:endParaRPr>
          </a:p>
          <a:p>
            <a:pPr marL="914400" marR="154940" indent="-457200" algn="just">
              <a:lnSpc>
                <a:spcPct val="107000"/>
              </a:lnSpc>
              <a:spcBef>
                <a:spcPts val="0"/>
              </a:spcBef>
              <a:spcAft>
                <a:spcPts val="0"/>
              </a:spcAf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Additionally</a:t>
            </a:r>
            <a:r>
              <a:rPr lang="en-US" sz="2800" dirty="0">
                <a:latin typeface="Times New Roman" panose="02020603050405020304" pitchFamily="18" charset="0"/>
                <a:cs typeface="Times New Roman" panose="02020603050405020304" pitchFamily="18" charset="0"/>
              </a:rPr>
              <a:t>, forceps can be used to assist in the delivery of an </a:t>
            </a:r>
            <a:r>
              <a:rPr lang="en-US" sz="2800" dirty="0" err="1">
                <a:latin typeface="Times New Roman" panose="02020603050405020304" pitchFamily="18" charset="0"/>
                <a:cs typeface="Times New Roman" panose="02020603050405020304" pitchFamily="18" charset="0"/>
              </a:rPr>
              <a:t>aftercoming</a:t>
            </a:r>
            <a:r>
              <a:rPr lang="en-US" sz="2800" dirty="0">
                <a:latin typeface="Times New Roman" panose="02020603050405020304" pitchFamily="18" charset="0"/>
                <a:cs typeface="Times New Roman" panose="02020603050405020304" pitchFamily="18" charset="0"/>
              </a:rPr>
              <a:t> head, breech presentation, or, in some cases, to guide the fetal head upward and out of the pelvis during a cesarean section.</a:t>
            </a:r>
            <a:endParaRPr lang="en-US" sz="2800" dirty="0">
              <a:solidFill>
                <a:srgbClr val="C00000"/>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73085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717" y="1143000"/>
            <a:ext cx="7471610" cy="4487382"/>
          </a:xfrm>
          <a:prstGeom prst="rect">
            <a:avLst/>
          </a:prstGeom>
        </p:spPr>
        <p:txBody>
          <a:bodyPr wrap="square">
            <a:spAutoFit/>
          </a:bodyPr>
          <a:lstStyle/>
          <a:p>
            <a:pPr marL="92710" marR="0" algn="just">
              <a:lnSpc>
                <a:spcPct val="110000"/>
              </a:lnSpc>
              <a:spcBef>
                <a:spcPts val="0"/>
              </a:spcBef>
              <a:spcAft>
                <a:spcPts val="10"/>
              </a:spcAft>
            </a:pPr>
            <a:r>
              <a:rPr lang="en-GB" sz="3200" b="1"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Design of </a:t>
            </a:r>
            <a:r>
              <a:rPr lang="en-GB" sz="3200" b="1" dirty="0" smtClean="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forceps</a:t>
            </a:r>
            <a:endParaRPr lang="en-US" sz="3200" dirty="0" smtClean="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457200" indent="-457200"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design of obstetric forceps comprises two matching metallic halves that articulate at the lock. Each half consists of a blade, shank, lock, shoulder, and handle. </a:t>
            </a:r>
            <a:endParaRPr lang="en-US" sz="28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Each </a:t>
            </a:r>
            <a:r>
              <a:rPr lang="en-US" sz="2800" dirty="0">
                <a:latin typeface="Times New Roman" panose="02020603050405020304" pitchFamily="18" charset="0"/>
                <a:cs typeface="Times New Roman" panose="02020603050405020304" pitchFamily="18" charset="0"/>
              </a:rPr>
              <a:t>blade features two curves – the cephalic curve and the pelvic curve – which conform to the axis of the birth canal. The tip of the blades is referred to as the "toe</a:t>
            </a:r>
            <a:r>
              <a:rPr lang="en-US" sz="2800" dirty="0"/>
              <a:t>."</a:t>
            </a:r>
          </a:p>
          <a:p>
            <a:pPr marL="92710" marR="0" algn="just">
              <a:lnSpc>
                <a:spcPct val="110000"/>
              </a:lnSpc>
              <a:spcBef>
                <a:spcPts val="0"/>
              </a:spcBef>
              <a:spcAft>
                <a:spcPts val="10"/>
              </a:spcAft>
            </a:pPr>
            <a:endParaRPr lang="en-US" sz="2400" dirty="0">
              <a:solidFill>
                <a:srgbClr val="000000"/>
              </a:solidFill>
              <a:effectLst/>
              <a:latin typeface="Microsoft JhengHei" panose="020B0604030504040204" pitchFamily="34" charset="-120"/>
              <a:ea typeface="Microsoft JhengHei" panose="020B0604030504040204" pitchFamily="34" charset="-120"/>
              <a:cs typeface="Microsoft JhengHei" panose="020B0604030504040204" pitchFamily="34" charset="-120"/>
            </a:endParaRPr>
          </a:p>
        </p:txBody>
      </p:sp>
      <p:pic>
        <p:nvPicPr>
          <p:cNvPr id="3" name="Picture 2"/>
          <p:cNvPicPr>
            <a:picLocks noChangeAspect="1"/>
          </p:cNvPicPr>
          <p:nvPr/>
        </p:nvPicPr>
        <p:blipFill>
          <a:blip r:embed="rId2"/>
          <a:stretch>
            <a:fillRect/>
          </a:stretch>
        </p:blipFill>
        <p:spPr>
          <a:xfrm>
            <a:off x="8783053" y="2023537"/>
            <a:ext cx="2995863" cy="3634449"/>
          </a:xfrm>
          <a:prstGeom prst="rect">
            <a:avLst/>
          </a:prstGeom>
        </p:spPr>
      </p:pic>
      <p:sp>
        <p:nvSpPr>
          <p:cNvPr id="4" name="Rectangle 3"/>
          <p:cNvSpPr/>
          <p:nvPr/>
        </p:nvSpPr>
        <p:spPr>
          <a:xfrm>
            <a:off x="9938084" y="1792705"/>
            <a:ext cx="409074" cy="230832"/>
          </a:xfrm>
          <a:prstGeom prst="rect">
            <a:avLst/>
          </a:prstGeom>
        </p:spPr>
        <p:txBody>
          <a:bodyPr wrap="square">
            <a:spAutoFit/>
          </a:bodyPr>
          <a:lstStyle/>
          <a:p>
            <a:r>
              <a:rPr lang="en-GB" sz="900" dirty="0" smtClean="0">
                <a:solidFill>
                  <a:srgbClr val="000000"/>
                </a:solidFill>
                <a:latin typeface="New"/>
                <a:ea typeface="Microsoft JhengHei" panose="020B0604030504040204" pitchFamily="34" charset="-120"/>
                <a:cs typeface="Microsoft JhengHei" panose="020B0604030504040204" pitchFamily="34" charset="-120"/>
              </a:rPr>
              <a:t>Toe</a:t>
            </a:r>
            <a:endParaRPr lang="en-US" sz="900" dirty="0">
              <a:latin typeface="New"/>
            </a:endParaRPr>
          </a:p>
        </p:txBody>
      </p:sp>
    </p:spTree>
    <p:extLst>
      <p:ext uri="{BB962C8B-B14F-4D97-AF65-F5344CB8AC3E}">
        <p14:creationId xmlns:p14="http://schemas.microsoft.com/office/powerpoint/2010/main" val="280415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105" y="1263316"/>
            <a:ext cx="9336506" cy="4401205"/>
          </a:xfrm>
          <a:prstGeom prst="rect">
            <a:avLst/>
          </a:prstGeom>
        </p:spPr>
        <p:txBody>
          <a:bodyPr wrap="square">
            <a:spAutoFit/>
          </a:bodyPr>
          <a:lstStyle/>
          <a:p>
            <a:pPr marL="457200" indent="-457200"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concave side of the pelvic curve is the front of the forceps. The blades are designated as the right blade and left blade, corresponding to the side of the maternal pelvis they occupy after </a:t>
            </a:r>
            <a:r>
              <a:rPr lang="en-US" sz="2800" dirty="0" smtClean="0">
                <a:latin typeface="Times New Roman" panose="02020603050405020304" pitchFamily="18" charset="0"/>
                <a:cs typeface="Times New Roman" panose="02020603050405020304" pitchFamily="18" charset="0"/>
              </a:rPr>
              <a:t>application.</a:t>
            </a:r>
          </a:p>
          <a:p>
            <a:pPr marL="457200" indent="-457200" algn="just">
              <a:buFont typeface="Wingdings" panose="05000000000000000000" pitchFamily="2" charset="2"/>
              <a:buChar char="§"/>
            </a:pPr>
            <a:endParaRPr lang="en-US" sz="28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left blade is applied first, ensuring it is clearly positioned against the fetal head, and the right blade is applied subsequently. This process allows the shank of the right blade to engage with and lock onto the shank of the left blade as the handles are brought together.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87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966" y="774812"/>
            <a:ext cx="8107293" cy="5485989"/>
          </a:xfrm>
          <a:prstGeom prst="rect">
            <a:avLst/>
          </a:prstGeom>
        </p:spPr>
        <p:txBody>
          <a:bodyPr wrap="square">
            <a:spAutoFit/>
          </a:bodyPr>
          <a:lstStyle/>
          <a:p>
            <a:pPr marL="47625" marR="0" algn="just">
              <a:lnSpc>
                <a:spcPct val="107000"/>
              </a:lnSpc>
              <a:spcBef>
                <a:spcPts val="0"/>
              </a:spcBef>
              <a:spcAft>
                <a:spcPts val="410"/>
              </a:spcAft>
            </a:pPr>
            <a:r>
              <a:rPr lang="en-GB"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Varieties of obstetric </a:t>
            </a:r>
            <a:r>
              <a:rPr lang="en-GB"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forceps</a:t>
            </a:r>
          </a:p>
          <a:p>
            <a:pPr marL="47625" marR="0" algn="just">
              <a:lnSpc>
                <a:spcPct val="107000"/>
              </a:lnSpc>
              <a:spcBef>
                <a:spcPts val="0"/>
              </a:spcBef>
              <a:spcAft>
                <a:spcPts val="410"/>
              </a:spcAft>
            </a:pPr>
            <a:r>
              <a:rPr lang="en-US" sz="2800" b="1" i="1"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Long Curved Forceps: </a:t>
            </a:r>
            <a:r>
              <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These forceps have long shanks and are commonly used in obstetrics.</a:t>
            </a:r>
          </a:p>
          <a:p>
            <a:pPr marL="47625" marR="0" algn="just">
              <a:lnSpc>
                <a:spcPct val="107000"/>
              </a:lnSpc>
              <a:spcBef>
                <a:spcPts val="0"/>
              </a:spcBef>
              <a:spcAft>
                <a:spcPts val="410"/>
              </a:spcAft>
            </a:pPr>
            <a:endPar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47625" marR="0" algn="just">
              <a:lnSpc>
                <a:spcPct val="107000"/>
              </a:lnSpc>
              <a:spcBef>
                <a:spcPts val="0"/>
              </a:spcBef>
              <a:spcAft>
                <a:spcPts val="410"/>
              </a:spcAft>
            </a:pPr>
            <a:r>
              <a:rPr lang="en-US" sz="2800" b="1" i="1"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Wrigley's Short Forceps</a:t>
            </a:r>
            <a:r>
              <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These are short-shanked, lightweight forceps with a slight pelvic curve and </a:t>
            </a:r>
            <a:r>
              <a:rPr lang="en-US" sz="2800" dirty="0" smtClean="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marked </a:t>
            </a:r>
            <a:r>
              <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cephalic curve. </a:t>
            </a:r>
            <a:endParaRPr lang="en-US" sz="2800" dirty="0" smtClean="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47625" marR="0" algn="just">
              <a:lnSpc>
                <a:spcPct val="107000"/>
              </a:lnSpc>
              <a:spcBef>
                <a:spcPts val="0"/>
              </a:spcBef>
              <a:spcAft>
                <a:spcPts val="410"/>
              </a:spcAft>
            </a:pPr>
            <a:endPar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endParaRPr>
          </a:p>
          <a:p>
            <a:pPr marL="47625" marR="0" algn="just">
              <a:lnSpc>
                <a:spcPct val="107000"/>
              </a:lnSpc>
              <a:spcBef>
                <a:spcPts val="0"/>
              </a:spcBef>
              <a:spcAft>
                <a:spcPts val="410"/>
              </a:spcAft>
            </a:pPr>
            <a:r>
              <a:rPr lang="en-US" sz="2800" b="1" i="1" dirty="0" err="1">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Kielland's</a:t>
            </a:r>
            <a:r>
              <a:rPr lang="en-US" sz="2800" b="1" i="1"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Forceps</a:t>
            </a:r>
            <a:r>
              <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 These are long, nearly straight special forceps designed for forceps rotation and delivery, primarily used in </a:t>
            </a:r>
            <a:r>
              <a:rPr lang="en-US" sz="2800" dirty="0" err="1">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occipito</a:t>
            </a:r>
            <a:r>
              <a:rPr lang="en-US" sz="2800" dirty="0">
                <a:solidFill>
                  <a:srgbClr val="000000"/>
                </a:solidFill>
                <a:latin typeface="Times New Roman" panose="02020603050405020304" pitchFamily="18" charset="0"/>
                <a:ea typeface="Microsoft JhengHei" panose="020B0604030504040204" pitchFamily="34" charset="-120"/>
                <a:cs typeface="Times New Roman" panose="02020603050405020304" pitchFamily="18" charset="0"/>
              </a:rPr>
              <a:t>-posterior positions.</a:t>
            </a:r>
          </a:p>
        </p:txBody>
      </p:sp>
      <p:pic>
        <p:nvPicPr>
          <p:cNvPr id="3" name="Picture 2"/>
          <p:cNvPicPr>
            <a:picLocks noChangeAspect="1"/>
          </p:cNvPicPr>
          <p:nvPr/>
        </p:nvPicPr>
        <p:blipFill>
          <a:blip r:embed="rId2"/>
          <a:stretch>
            <a:fillRect/>
          </a:stretch>
        </p:blipFill>
        <p:spPr>
          <a:xfrm rot="5400000">
            <a:off x="9521597" y="2247222"/>
            <a:ext cx="1634576" cy="2199643"/>
          </a:xfrm>
          <a:prstGeom prst="rect">
            <a:avLst/>
          </a:prstGeom>
        </p:spPr>
      </p:pic>
      <p:pic>
        <p:nvPicPr>
          <p:cNvPr id="4" name="Picture 3"/>
          <p:cNvPicPr>
            <a:picLocks noChangeAspect="1"/>
          </p:cNvPicPr>
          <p:nvPr/>
        </p:nvPicPr>
        <p:blipFill rotWithShape="1">
          <a:blip r:embed="rId3"/>
          <a:srcRect l="7943" t="24071" r="5128" b="15071"/>
          <a:stretch/>
        </p:blipFill>
        <p:spPr>
          <a:xfrm>
            <a:off x="9139259" y="1033849"/>
            <a:ext cx="2299448" cy="1236869"/>
          </a:xfrm>
          <a:prstGeom prst="rect">
            <a:avLst/>
          </a:prstGeom>
        </p:spPr>
      </p:pic>
      <p:pic>
        <p:nvPicPr>
          <p:cNvPr id="7" name="Picture 6"/>
          <p:cNvPicPr>
            <a:picLocks noChangeAspect="1"/>
          </p:cNvPicPr>
          <p:nvPr/>
        </p:nvPicPr>
        <p:blipFill>
          <a:blip r:embed="rId4"/>
          <a:stretch>
            <a:fillRect/>
          </a:stretch>
        </p:blipFill>
        <p:spPr>
          <a:xfrm rot="5400000" flipH="1">
            <a:off x="9470859" y="4362839"/>
            <a:ext cx="1636248" cy="2299447"/>
          </a:xfrm>
          <a:prstGeom prst="rect">
            <a:avLst/>
          </a:prstGeom>
        </p:spPr>
      </p:pic>
    </p:spTree>
    <p:extLst>
      <p:ext uri="{BB962C8B-B14F-4D97-AF65-F5344CB8AC3E}">
        <p14:creationId xmlns:p14="http://schemas.microsoft.com/office/powerpoint/2010/main" val="3755794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4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0" y="457200"/>
            <a:ext cx="157553" cy="2175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443789" y="842834"/>
            <a:ext cx="9974179"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00138" algn="ctr"/>
              </a:tabLst>
              <a:defRPr>
                <a:solidFill>
                  <a:schemeClr val="tx1"/>
                </a:solidFill>
                <a:latin typeface="Arial" panose="020B0604020202020204" pitchFamily="34" charset="0"/>
              </a:defRPr>
            </a:lvl1pPr>
            <a:lvl2pPr eaLnBrk="0" fontAlgn="base" hangingPunct="0">
              <a:spcBef>
                <a:spcPct val="0"/>
              </a:spcBef>
              <a:spcAft>
                <a:spcPct val="0"/>
              </a:spcAft>
              <a:tabLst>
                <a:tab pos="1100138" algn="ctr"/>
              </a:tabLst>
              <a:defRPr>
                <a:solidFill>
                  <a:schemeClr val="tx1"/>
                </a:solidFill>
                <a:latin typeface="Arial" panose="020B0604020202020204" pitchFamily="34" charset="0"/>
              </a:defRPr>
            </a:lvl2pPr>
            <a:lvl3pPr eaLnBrk="0" fontAlgn="base" hangingPunct="0">
              <a:spcBef>
                <a:spcPct val="0"/>
              </a:spcBef>
              <a:spcAft>
                <a:spcPct val="0"/>
              </a:spcAft>
              <a:tabLst>
                <a:tab pos="1100138" algn="ctr"/>
              </a:tabLst>
              <a:defRPr>
                <a:solidFill>
                  <a:schemeClr val="tx1"/>
                </a:solidFill>
                <a:latin typeface="Arial" panose="020B0604020202020204" pitchFamily="34" charset="0"/>
              </a:defRPr>
            </a:lvl3pPr>
            <a:lvl4pPr eaLnBrk="0" fontAlgn="base" hangingPunct="0">
              <a:spcBef>
                <a:spcPct val="0"/>
              </a:spcBef>
              <a:spcAft>
                <a:spcPct val="0"/>
              </a:spcAft>
              <a:tabLst>
                <a:tab pos="1100138" algn="ctr"/>
              </a:tabLst>
              <a:defRPr>
                <a:solidFill>
                  <a:schemeClr val="tx1"/>
                </a:solidFill>
                <a:latin typeface="Arial" panose="020B0604020202020204" pitchFamily="34" charset="0"/>
              </a:defRPr>
            </a:lvl4pPr>
            <a:lvl5pPr eaLnBrk="0" fontAlgn="base" hangingPunct="0">
              <a:spcBef>
                <a:spcPct val="0"/>
              </a:spcBef>
              <a:spcAft>
                <a:spcPct val="0"/>
              </a:spcAft>
              <a:tabLst>
                <a:tab pos="1100138" algn="ctr"/>
              </a:tabLst>
              <a:defRPr>
                <a:solidFill>
                  <a:schemeClr val="tx1"/>
                </a:solidFill>
                <a:latin typeface="Arial" panose="020B0604020202020204" pitchFamily="34" charset="0"/>
              </a:defRPr>
            </a:lvl5pPr>
            <a:lvl6pPr eaLnBrk="0" fontAlgn="base" hangingPunct="0">
              <a:spcBef>
                <a:spcPct val="0"/>
              </a:spcBef>
              <a:spcAft>
                <a:spcPct val="0"/>
              </a:spcAft>
              <a:tabLst>
                <a:tab pos="1100138" algn="ctr"/>
              </a:tabLst>
              <a:defRPr>
                <a:solidFill>
                  <a:schemeClr val="tx1"/>
                </a:solidFill>
                <a:latin typeface="Arial" panose="020B0604020202020204" pitchFamily="34" charset="0"/>
              </a:defRPr>
            </a:lvl6pPr>
            <a:lvl7pPr eaLnBrk="0" fontAlgn="base" hangingPunct="0">
              <a:spcBef>
                <a:spcPct val="0"/>
              </a:spcBef>
              <a:spcAft>
                <a:spcPct val="0"/>
              </a:spcAft>
              <a:tabLst>
                <a:tab pos="1100138" algn="ctr"/>
              </a:tabLst>
              <a:defRPr>
                <a:solidFill>
                  <a:schemeClr val="tx1"/>
                </a:solidFill>
                <a:latin typeface="Arial" panose="020B0604020202020204" pitchFamily="34" charset="0"/>
              </a:defRPr>
            </a:lvl7pPr>
            <a:lvl8pPr eaLnBrk="0" fontAlgn="base" hangingPunct="0">
              <a:spcBef>
                <a:spcPct val="0"/>
              </a:spcBef>
              <a:spcAft>
                <a:spcPct val="0"/>
              </a:spcAft>
              <a:tabLst>
                <a:tab pos="1100138" algn="ctr"/>
              </a:tabLst>
              <a:defRPr>
                <a:solidFill>
                  <a:schemeClr val="tx1"/>
                </a:solidFill>
                <a:latin typeface="Arial" panose="020B0604020202020204" pitchFamily="34" charset="0"/>
              </a:defRPr>
            </a:lvl8pPr>
            <a:lvl9pPr eaLnBrk="0" fontAlgn="base" hangingPunct="0">
              <a:spcBef>
                <a:spcPct val="0"/>
              </a:spcBef>
              <a:spcAft>
                <a:spcPct val="0"/>
              </a:spcAft>
              <a:tabLst>
                <a:tab pos="1100138" algn="ct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100138" algn="ctr"/>
              </a:tabLst>
            </a:pPr>
            <a:r>
              <a:rPr kumimoji="0" lang="en-GB" altLang="en-US" sz="28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r>
              <a:rPr kumimoji="0" lang="en-GB" altLang="en-US" sz="3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Indications of forceps delivery </a:t>
            </a:r>
          </a:p>
          <a:p>
            <a:pPr lvl="0" algn="just"/>
            <a:r>
              <a:rPr lang="en-US" altLang="en-US" sz="2400" b="1" i="1" dirty="0">
                <a:latin typeface="Times New Roman" panose="02020603050405020304" pitchFamily="18" charset="0"/>
                <a:cs typeface="Times New Roman" panose="02020603050405020304" pitchFamily="18" charset="0"/>
              </a:rPr>
              <a:t>(</a:t>
            </a:r>
            <a:r>
              <a:rPr lang="en-US" altLang="en-US" sz="2800" b="1" i="1" dirty="0">
                <a:latin typeface="Times New Roman" panose="02020603050405020304" pitchFamily="18" charset="0"/>
                <a:cs typeface="Times New Roman" panose="02020603050405020304" pitchFamily="18" charset="0"/>
              </a:rPr>
              <a:t>A) Maternal </a:t>
            </a:r>
            <a:r>
              <a:rPr lang="en-US" altLang="en-US" sz="2800" b="1" i="1" dirty="0" smtClean="0">
                <a:latin typeface="Times New Roman" panose="02020603050405020304" pitchFamily="18" charset="0"/>
                <a:cs typeface="Times New Roman" panose="02020603050405020304" pitchFamily="18" charset="0"/>
              </a:rPr>
              <a:t>Indications</a:t>
            </a:r>
            <a:endParaRPr lang="en-US" altLang="en-US" sz="2800" b="1" i="1" dirty="0">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Delayed </a:t>
            </a:r>
            <a:r>
              <a:rPr lang="en-US" altLang="en-US" sz="2800" dirty="0" smtClean="0">
                <a:latin typeface="Times New Roman" panose="02020603050405020304" pitchFamily="18" charset="0"/>
                <a:cs typeface="Times New Roman" panose="02020603050405020304" pitchFamily="18" charset="0"/>
              </a:rPr>
              <a:t>second </a:t>
            </a:r>
            <a:r>
              <a:rPr lang="en-US" altLang="en-US" sz="2800" dirty="0">
                <a:latin typeface="Times New Roman" panose="02020603050405020304" pitchFamily="18" charset="0"/>
                <a:cs typeface="Times New Roman" panose="02020603050405020304" pitchFamily="18" charset="0"/>
              </a:rPr>
              <a:t>stage of </a:t>
            </a:r>
            <a:r>
              <a:rPr lang="en-US" altLang="en-US" sz="2800" dirty="0" err="1" smtClean="0">
                <a:latin typeface="Times New Roman" panose="02020603050405020304" pitchFamily="18" charset="0"/>
                <a:cs typeface="Times New Roman" panose="02020603050405020304" pitchFamily="18" charset="0"/>
              </a:rPr>
              <a:t>labour</a:t>
            </a:r>
            <a:r>
              <a:rPr lang="en-US" altLang="en-US" sz="2800" dirty="0" smtClean="0">
                <a:latin typeface="Times New Roman" panose="02020603050405020304" pitchFamily="18" charset="0"/>
                <a:cs typeface="Times New Roman" panose="02020603050405020304" pitchFamily="18" charset="0"/>
              </a:rPr>
              <a:t>.</a:t>
            </a:r>
          </a:p>
          <a:p>
            <a:pPr marL="457200" lvl="0" indent="-457200" algn="just">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Maternal </a:t>
            </a:r>
            <a:r>
              <a:rPr lang="en-US" altLang="en-US" sz="2800" dirty="0">
                <a:latin typeface="Times New Roman" panose="02020603050405020304" pitchFamily="18" charset="0"/>
                <a:cs typeface="Times New Roman" panose="02020603050405020304" pitchFamily="18" charset="0"/>
              </a:rPr>
              <a:t>exhaustion or </a:t>
            </a:r>
            <a:r>
              <a:rPr lang="en-US" altLang="en-US" sz="2800" dirty="0" smtClean="0">
                <a:latin typeface="Times New Roman" panose="02020603050405020304" pitchFamily="18" charset="0"/>
                <a:cs typeface="Times New Roman" panose="02020603050405020304" pitchFamily="18" charset="0"/>
              </a:rPr>
              <a:t>distress.</a:t>
            </a:r>
          </a:p>
          <a:p>
            <a:pPr marL="457200" lvl="0" indent="-457200" algn="just">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Pre-eclampsia </a:t>
            </a:r>
            <a:r>
              <a:rPr lang="en-US" altLang="en-US" sz="2800" dirty="0">
                <a:latin typeface="Times New Roman" panose="02020603050405020304" pitchFamily="18" charset="0"/>
                <a:cs typeface="Times New Roman" panose="02020603050405020304" pitchFamily="18" charset="0"/>
              </a:rPr>
              <a:t>or eclampsia in the </a:t>
            </a:r>
            <a:r>
              <a:rPr lang="en-US" altLang="en-US" sz="2800" dirty="0" smtClean="0">
                <a:latin typeface="Times New Roman" panose="02020603050405020304" pitchFamily="18" charset="0"/>
                <a:cs typeface="Times New Roman" panose="02020603050405020304" pitchFamily="18" charset="0"/>
              </a:rPr>
              <a:t>second </a:t>
            </a:r>
            <a:r>
              <a:rPr lang="en-US" altLang="en-US" sz="2800" dirty="0">
                <a:latin typeface="Times New Roman" panose="02020603050405020304" pitchFamily="18" charset="0"/>
                <a:cs typeface="Times New Roman" panose="02020603050405020304" pitchFamily="18" charset="0"/>
              </a:rPr>
              <a:t>stage of </a:t>
            </a:r>
            <a:r>
              <a:rPr lang="en-US" altLang="en-US" sz="2800" dirty="0" err="1" smtClean="0">
                <a:latin typeface="Times New Roman" panose="02020603050405020304" pitchFamily="18" charset="0"/>
                <a:cs typeface="Times New Roman" panose="02020603050405020304" pitchFamily="18" charset="0"/>
              </a:rPr>
              <a:t>labour</a:t>
            </a:r>
            <a:r>
              <a:rPr lang="en-US" altLang="en-US" sz="2800" dirty="0" smtClean="0">
                <a:latin typeface="Times New Roman" panose="02020603050405020304" pitchFamily="18" charset="0"/>
                <a:cs typeface="Times New Roman" panose="02020603050405020304" pitchFamily="18" charset="0"/>
              </a:rPr>
              <a:t> (Pregnancy Induced Hypertension</a:t>
            </a:r>
            <a:r>
              <a:rPr lang="en-US"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Maternal </a:t>
            </a:r>
            <a:r>
              <a:rPr lang="en-US" altLang="en-US" sz="2800" dirty="0">
                <a:latin typeface="Times New Roman" panose="02020603050405020304" pitchFamily="18" charset="0"/>
                <a:cs typeface="Times New Roman" panose="02020603050405020304" pitchFamily="18" charset="0"/>
              </a:rPr>
              <a:t>medical disorders such as cardiac disease, severe anemia, TB, to shorten the </a:t>
            </a:r>
            <a:r>
              <a:rPr lang="en-US" altLang="en-US" sz="2800" dirty="0" smtClean="0">
                <a:latin typeface="Times New Roman" panose="02020603050405020304" pitchFamily="18" charset="0"/>
                <a:cs typeface="Times New Roman" panose="02020603050405020304" pitchFamily="18" charset="0"/>
              </a:rPr>
              <a:t>second stage.</a:t>
            </a:r>
          </a:p>
          <a:p>
            <a:pPr marL="457200" lvl="0" indent="-457200" algn="just">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Malposition </a:t>
            </a:r>
            <a:r>
              <a:rPr lang="en-US" altLang="en-US" sz="2800" dirty="0">
                <a:latin typeface="Times New Roman" panose="02020603050405020304" pitchFamily="18" charset="0"/>
                <a:cs typeface="Times New Roman" panose="02020603050405020304" pitchFamily="18" charset="0"/>
              </a:rPr>
              <a:t>of the fetal head, such as </a:t>
            </a:r>
            <a:r>
              <a:rPr lang="en-US" altLang="en-US" sz="2800" dirty="0" err="1">
                <a:latin typeface="Times New Roman" panose="02020603050405020304" pitchFamily="18" charset="0"/>
                <a:cs typeface="Times New Roman" panose="02020603050405020304" pitchFamily="18" charset="0"/>
              </a:rPr>
              <a:t>occipito</a:t>
            </a:r>
            <a:r>
              <a:rPr lang="en-US" altLang="en-US" sz="2800" dirty="0">
                <a:latin typeface="Times New Roman" panose="02020603050405020304" pitchFamily="18" charset="0"/>
                <a:cs typeface="Times New Roman" panose="02020603050405020304" pitchFamily="18" charset="0"/>
              </a:rPr>
              <a:t>-posterior or </a:t>
            </a:r>
            <a:r>
              <a:rPr lang="en-US" altLang="en-US" sz="2800" dirty="0" err="1">
                <a:latin typeface="Times New Roman" panose="02020603050405020304" pitchFamily="18" charset="0"/>
                <a:cs typeface="Times New Roman" panose="02020603050405020304" pitchFamily="18" charset="0"/>
              </a:rPr>
              <a:t>occipito</a:t>
            </a:r>
            <a:r>
              <a:rPr lang="en-US" altLang="en-US" sz="2800" dirty="0">
                <a:latin typeface="Times New Roman" panose="02020603050405020304" pitchFamily="18" charset="0"/>
                <a:cs typeface="Times New Roman" panose="02020603050405020304" pitchFamily="18" charset="0"/>
              </a:rPr>
              <a:t>-lateral </a:t>
            </a:r>
            <a:r>
              <a:rPr lang="en-US" altLang="en-US" sz="2800" dirty="0" smtClean="0">
                <a:latin typeface="Times New Roman" panose="02020603050405020304" pitchFamily="18" charset="0"/>
                <a:cs typeface="Times New Roman" panose="02020603050405020304" pitchFamily="18" charset="0"/>
              </a:rPr>
              <a:t>positions.</a:t>
            </a:r>
          </a:p>
          <a:p>
            <a:pPr marL="457200" lvl="0" indent="-457200" algn="just">
              <a:buFont typeface="Arial" panose="020B0604020202020204" pitchFamily="34" charset="0"/>
              <a:buChar char="•"/>
            </a:pPr>
            <a:r>
              <a:rPr lang="en-US" altLang="en-US" sz="2800" dirty="0" smtClean="0">
                <a:latin typeface="Times New Roman" panose="02020603050405020304" pitchFamily="18" charset="0"/>
                <a:cs typeface="Times New Roman" panose="02020603050405020304" pitchFamily="18" charset="0"/>
              </a:rPr>
              <a:t>Failure </a:t>
            </a:r>
            <a:r>
              <a:rPr lang="en-US" altLang="en-US" sz="2800" dirty="0">
                <a:latin typeface="Times New Roman" panose="02020603050405020304" pitchFamily="18" charset="0"/>
                <a:cs typeface="Times New Roman" panose="02020603050405020304" pitchFamily="18" charset="0"/>
              </a:rPr>
              <a:t>of descent or internal rotation for 2 hours in </a:t>
            </a:r>
            <a:r>
              <a:rPr lang="en-US" altLang="en-US" sz="2800" dirty="0" err="1">
                <a:latin typeface="Times New Roman" panose="02020603050405020304" pitchFamily="18" charset="0"/>
                <a:cs typeface="Times New Roman" panose="02020603050405020304" pitchFamily="18" charset="0"/>
              </a:rPr>
              <a:t>primigravida</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and </a:t>
            </a:r>
            <a:r>
              <a:rPr lang="en-US" altLang="en-US" sz="2800" dirty="0">
                <a:latin typeface="Times New Roman" panose="02020603050405020304" pitchFamily="18" charset="0"/>
                <a:cs typeface="Times New Roman" panose="02020603050405020304" pitchFamily="18" charset="0"/>
              </a:rPr>
              <a:t>1 hour in </a:t>
            </a:r>
            <a:r>
              <a:rPr lang="en-US" altLang="en-US" sz="2800" dirty="0" smtClean="0">
                <a:latin typeface="Times New Roman" panose="02020603050405020304" pitchFamily="18" charset="0"/>
                <a:cs typeface="Times New Roman" panose="02020603050405020304" pitchFamily="18" charset="0"/>
              </a:rPr>
              <a:t>multipara. </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857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5841" y="1407695"/>
            <a:ext cx="7736305" cy="2246769"/>
          </a:xfrm>
          <a:prstGeom prst="rect">
            <a:avLst/>
          </a:prstGeom>
        </p:spPr>
        <p:txBody>
          <a:bodyPr wrap="square">
            <a:spAutoFit/>
          </a:bodyPr>
          <a:lstStyle/>
          <a:p>
            <a:pPr lvl="0" algn="just"/>
            <a:r>
              <a:rPr lang="en-US" altLang="en-US" sz="2800" b="1" i="1" dirty="0">
                <a:latin typeface="Times New Roman" panose="02020603050405020304" pitchFamily="18" charset="0"/>
                <a:cs typeface="Times New Roman" panose="02020603050405020304" pitchFamily="18" charset="0"/>
              </a:rPr>
              <a:t>(B) Fetal </a:t>
            </a:r>
            <a:r>
              <a:rPr lang="en-US" altLang="en-US" sz="2800" b="1" i="1" dirty="0" smtClean="0">
                <a:latin typeface="Times New Roman" panose="02020603050405020304" pitchFamily="18" charset="0"/>
                <a:cs typeface="Times New Roman" panose="02020603050405020304" pitchFamily="18" charset="0"/>
              </a:rPr>
              <a:t>Indications</a:t>
            </a:r>
            <a:endParaRPr lang="en-US" altLang="en-US" sz="2800" b="1" i="1" dirty="0">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Fetal distress in the second stage of </a:t>
            </a:r>
            <a:r>
              <a:rPr lang="en-US" altLang="en-US" sz="2800" dirty="0" err="1">
                <a:latin typeface="Times New Roman" panose="02020603050405020304" pitchFamily="18" charset="0"/>
                <a:cs typeface="Times New Roman" panose="02020603050405020304" pitchFamily="18" charset="0"/>
              </a:rPr>
              <a:t>labour</a:t>
            </a:r>
            <a:r>
              <a:rPr lang="en-US" altLang="en-US" sz="2800" dirty="0">
                <a:latin typeface="Times New Roman" panose="02020603050405020304" pitchFamily="18" charset="0"/>
                <a:cs typeface="Times New Roman" panose="02020603050405020304" pitchFamily="18" charset="0"/>
              </a:rPr>
              <a:t>.</a:t>
            </a:r>
          </a:p>
          <a:p>
            <a:pPr marL="457200" lvl="0" indent="-457200" algn="just">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Cord prolapse in the second stage of </a:t>
            </a:r>
            <a:r>
              <a:rPr lang="en-US" altLang="en-US" sz="2800" dirty="0" err="1">
                <a:latin typeface="Times New Roman" panose="02020603050405020304" pitchFamily="18" charset="0"/>
                <a:cs typeface="Times New Roman" panose="02020603050405020304" pitchFamily="18" charset="0"/>
              </a:rPr>
              <a:t>labour</a:t>
            </a:r>
            <a:r>
              <a:rPr lang="en-US" altLang="en-US" sz="2800" dirty="0">
                <a:latin typeface="Times New Roman" panose="02020603050405020304" pitchFamily="18" charset="0"/>
                <a:cs typeface="Times New Roman" panose="02020603050405020304" pitchFamily="18" charset="0"/>
              </a:rPr>
              <a:t>.</a:t>
            </a:r>
          </a:p>
          <a:p>
            <a:pPr marL="457200" lvl="0" indent="-457200" algn="just">
              <a:buFont typeface="Arial" panose="020B0604020202020204" pitchFamily="34" charset="0"/>
              <a:buChar char="•"/>
            </a:pPr>
            <a:r>
              <a:rPr lang="en-US" altLang="en-US" sz="2800" dirty="0" err="1">
                <a:latin typeface="Times New Roman" panose="02020603050405020304" pitchFamily="18" charset="0"/>
                <a:cs typeface="Times New Roman" panose="02020603050405020304" pitchFamily="18" charset="0"/>
              </a:rPr>
              <a:t>Aftercoming</a:t>
            </a:r>
            <a:r>
              <a:rPr lang="en-US" altLang="en-US" sz="2800" dirty="0">
                <a:latin typeface="Times New Roman" panose="02020603050405020304" pitchFamily="18" charset="0"/>
                <a:cs typeface="Times New Roman" panose="02020603050405020304" pitchFamily="18" charset="0"/>
              </a:rPr>
              <a:t> head in breech delivery.</a:t>
            </a:r>
          </a:p>
          <a:p>
            <a:pPr marL="457200" lvl="0" indent="-457200" algn="just">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Post-maturity.</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860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3632" y="613611"/>
            <a:ext cx="9156031" cy="4609147"/>
          </a:xfrm>
          <a:prstGeom prst="rect">
            <a:avLst/>
          </a:prstGeom>
        </p:spPr>
        <p:txBody>
          <a:bodyPr wrap="square">
            <a:spAutoFit/>
          </a:bodyPr>
          <a:lstStyle/>
          <a:p>
            <a:pPr marR="0" lvl="0" algn="just" fontAlgn="base">
              <a:lnSpc>
                <a:spcPct val="112000"/>
              </a:lnSpc>
              <a:spcBef>
                <a:spcPts val="0"/>
              </a:spcBef>
              <a:spcAft>
                <a:spcPts val="1050"/>
              </a:spcAft>
              <a:buClr>
                <a:srgbClr val="000000"/>
              </a:buClr>
              <a:buSzPts val="1500"/>
            </a:pPr>
            <a:endParaRPr lang="en-GB" sz="2800" u="none" strike="noStrike" dirty="0">
              <a:solidFill>
                <a:srgbClr val="000000"/>
              </a:solidFill>
              <a:effectLst/>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Contraindications to the Use of Forceps:</a:t>
            </a:r>
            <a:endParaRPr lang="en-US"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Absence of a </a:t>
            </a:r>
            <a:r>
              <a:rPr lang="en-US" sz="2800" dirty="0" smtClean="0">
                <a:latin typeface="Times New Roman" panose="02020603050405020304" pitchFamily="18" charset="0"/>
                <a:cs typeface="Times New Roman" panose="02020603050405020304" pitchFamily="18" charset="0"/>
              </a:rPr>
              <a:t>proper </a:t>
            </a:r>
            <a:r>
              <a:rPr lang="en-US" sz="2800" dirty="0">
                <a:latin typeface="Times New Roman" panose="02020603050405020304" pitchFamily="18" charset="0"/>
                <a:cs typeface="Times New Roman" panose="02020603050405020304" pitchFamily="18" charset="0"/>
              </a:rPr>
              <a:t>indication.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Absence of full cervical dilatation.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Severe </a:t>
            </a:r>
            <a:r>
              <a:rPr lang="en-US" sz="2800" dirty="0" err="1">
                <a:latin typeface="Times New Roman" panose="02020603050405020304" pitchFamily="18" charset="0"/>
                <a:cs typeface="Times New Roman" panose="02020603050405020304" pitchFamily="18" charset="0"/>
              </a:rPr>
              <a:t>cephalopelvic</a:t>
            </a:r>
            <a:r>
              <a:rPr lang="en-US" sz="2800" dirty="0">
                <a:latin typeface="Times New Roman" panose="02020603050405020304" pitchFamily="18" charset="0"/>
                <a:cs typeface="Times New Roman" panose="02020603050405020304" pitchFamily="18" charset="0"/>
              </a:rPr>
              <a:t> disproportion (CPD) where the fetal head cannot safely pass through the birth canal.</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High station of the fetal head, </a:t>
            </a:r>
            <a:r>
              <a:rPr lang="en-US" sz="2800" dirty="0" smtClean="0">
                <a:latin typeface="Times New Roman" panose="02020603050405020304" pitchFamily="18" charset="0"/>
                <a:cs typeface="Times New Roman" panose="02020603050405020304" pitchFamily="18" charset="0"/>
              </a:rPr>
              <a:t>not </a:t>
            </a:r>
            <a:r>
              <a:rPr lang="en-US" sz="2800" dirty="0">
                <a:latin typeface="Times New Roman" panose="02020603050405020304" pitchFamily="18" charset="0"/>
                <a:cs typeface="Times New Roman" panose="02020603050405020304" pitchFamily="18" charset="0"/>
              </a:rPr>
              <a:t>engaged in the pelvis.</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Cessation of uterine contractions, as forceps are typically used during contractions to aid in delivery.</a:t>
            </a:r>
          </a:p>
          <a:p>
            <a:pPr marL="342900" marR="0" lvl="0" indent="-342900" algn="just" fontAlgn="base">
              <a:lnSpc>
                <a:spcPct val="112000"/>
              </a:lnSpc>
              <a:spcBef>
                <a:spcPts val="0"/>
              </a:spcBef>
              <a:spcAft>
                <a:spcPts val="1050"/>
              </a:spcAft>
              <a:buClr>
                <a:srgbClr val="000000"/>
              </a:buClr>
              <a:buSzPts val="1500"/>
              <a:buFont typeface="+mj-lt"/>
              <a:buAutoNum type="romanLcParenBoth"/>
            </a:pPr>
            <a:endParaRPr lang="en-US" sz="2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101262" y="4434436"/>
            <a:ext cx="2859505" cy="2170901"/>
          </a:xfrm>
          <a:prstGeom prst="rect">
            <a:avLst/>
          </a:prstGeom>
        </p:spPr>
      </p:pic>
      <p:pic>
        <p:nvPicPr>
          <p:cNvPr id="5" name="Picture 4"/>
          <p:cNvPicPr>
            <a:picLocks noChangeAspect="1"/>
          </p:cNvPicPr>
          <p:nvPr/>
        </p:nvPicPr>
        <p:blipFill>
          <a:blip r:embed="rId3"/>
          <a:stretch>
            <a:fillRect/>
          </a:stretch>
        </p:blipFill>
        <p:spPr>
          <a:xfrm>
            <a:off x="8109285" y="463720"/>
            <a:ext cx="2346157" cy="2082450"/>
          </a:xfrm>
          <a:prstGeom prst="rect">
            <a:avLst/>
          </a:prstGeom>
        </p:spPr>
      </p:pic>
    </p:spTree>
    <p:extLst>
      <p:ext uri="{BB962C8B-B14F-4D97-AF65-F5344CB8AC3E}">
        <p14:creationId xmlns:p14="http://schemas.microsoft.com/office/powerpoint/2010/main" val="584165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7519</TotalTime>
  <Words>885</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Microsoft JhengHei</vt:lpstr>
      <vt:lpstr>Arial</vt:lpstr>
      <vt:lpstr>Calibri</vt:lpstr>
      <vt:lpstr>Century Gothic</vt:lpstr>
      <vt:lpstr>Courier New</vt:lpstr>
      <vt:lpstr>New</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condition of labour and its management</dc:title>
  <dc:creator>user</dc:creator>
  <cp:lastModifiedBy>user</cp:lastModifiedBy>
  <cp:revision>1035</cp:revision>
  <dcterms:created xsi:type="dcterms:W3CDTF">2022-09-16T06:56:16Z</dcterms:created>
  <dcterms:modified xsi:type="dcterms:W3CDTF">2023-11-02T17:38:26Z</dcterms:modified>
</cp:coreProperties>
</file>