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6" r:id="rId1"/>
  </p:sldMasterIdLst>
  <p:notesMasterIdLst>
    <p:notesMasterId r:id="rId38"/>
  </p:notesMasterIdLst>
  <p:sldIdLst>
    <p:sldId id="414" r:id="rId2"/>
    <p:sldId id="379" r:id="rId3"/>
    <p:sldId id="418" r:id="rId4"/>
    <p:sldId id="380" r:id="rId5"/>
    <p:sldId id="415" r:id="rId6"/>
    <p:sldId id="419" r:id="rId7"/>
    <p:sldId id="416" r:id="rId8"/>
    <p:sldId id="420" r:id="rId9"/>
    <p:sldId id="410" r:id="rId10"/>
    <p:sldId id="417" r:id="rId11"/>
    <p:sldId id="421" r:id="rId12"/>
    <p:sldId id="396" r:id="rId13"/>
    <p:sldId id="397" r:id="rId14"/>
    <p:sldId id="427" r:id="rId15"/>
    <p:sldId id="398" r:id="rId16"/>
    <p:sldId id="428" r:id="rId17"/>
    <p:sldId id="399" r:id="rId18"/>
    <p:sldId id="422" r:id="rId19"/>
    <p:sldId id="400" r:id="rId20"/>
    <p:sldId id="411" r:id="rId21"/>
    <p:sldId id="423" r:id="rId22"/>
    <p:sldId id="401" r:id="rId23"/>
    <p:sldId id="402" r:id="rId24"/>
    <p:sldId id="403" r:id="rId25"/>
    <p:sldId id="424" r:id="rId26"/>
    <p:sldId id="426" r:id="rId27"/>
    <p:sldId id="429" r:id="rId28"/>
    <p:sldId id="404" r:id="rId29"/>
    <p:sldId id="430" r:id="rId30"/>
    <p:sldId id="405" r:id="rId31"/>
    <p:sldId id="406" r:id="rId32"/>
    <p:sldId id="407" r:id="rId33"/>
    <p:sldId id="425" r:id="rId34"/>
    <p:sldId id="408" r:id="rId35"/>
    <p:sldId id="409" r:id="rId36"/>
    <p:sldId id="43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2" clrIdx="0">
    <p:extLst>
      <p:ext uri="{19B8F6BF-5375-455C-9EA6-DF929625EA0E}">
        <p15:presenceInfo xmlns:p15="http://schemas.microsoft.com/office/powerpoint/2012/main" userId="eeb63500424c2be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735" autoAdjust="0"/>
    <p:restoredTop sz="90545" autoAdjust="0"/>
  </p:normalViewPr>
  <p:slideViewPr>
    <p:cSldViewPr snapToGrid="0">
      <p:cViewPr varScale="1">
        <p:scale>
          <a:sx n="66" d="100"/>
          <a:sy n="66" d="100"/>
        </p:scale>
        <p:origin x="109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6BBB96-92AC-46E2-A5E4-1161AEC64138}" type="datetimeFigureOut">
              <a:rPr lang="en-US" smtClean="0"/>
              <a:t>8/21/2023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C50E0-D233-4F4D-B49D-22FD2AB90CC2}" type="slidenum">
              <a:rPr lang="en-US" smtClean="0"/>
              <a:t>‹#›</a:t>
            </a:fld>
            <a:endParaRPr lang="en-US"/>
          </a:p>
        </p:txBody>
      </p:sp>
    </p:spTree>
    <p:extLst>
      <p:ext uri="{BB962C8B-B14F-4D97-AF65-F5344CB8AC3E}">
        <p14:creationId xmlns:p14="http://schemas.microsoft.com/office/powerpoint/2010/main" val="1293607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EC50E0-D233-4F4D-B49D-22FD2AB90CC2}" type="slidenum">
              <a:rPr lang="en-US" smtClean="0"/>
              <a:t>21</a:t>
            </a:fld>
            <a:endParaRPr lang="en-US"/>
          </a:p>
        </p:txBody>
      </p:sp>
    </p:spTree>
    <p:extLst>
      <p:ext uri="{BB962C8B-B14F-4D97-AF65-F5344CB8AC3E}">
        <p14:creationId xmlns:p14="http://schemas.microsoft.com/office/powerpoint/2010/main" val="2633221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76085B-0024-43B4-9B1A-329A22BE827B}" type="datetimeFigureOut">
              <a:rPr lang="en-US" smtClean="0"/>
              <a:pPr/>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763EF-A4FD-432E-83F1-A1ABBABD91FC}" type="slidenum">
              <a:rPr lang="en-US" smtClean="0"/>
              <a:pPr/>
              <a:t>‹#›</a:t>
            </a:fld>
            <a:endParaRPr lang="en-US"/>
          </a:p>
        </p:txBody>
      </p:sp>
    </p:spTree>
    <p:extLst>
      <p:ext uri="{BB962C8B-B14F-4D97-AF65-F5344CB8AC3E}">
        <p14:creationId xmlns:p14="http://schemas.microsoft.com/office/powerpoint/2010/main" val="2336987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76085B-0024-43B4-9B1A-329A22BE827B}" type="datetimeFigureOut">
              <a:rPr lang="en-US" smtClean="0"/>
              <a:pPr/>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763EF-A4FD-432E-83F1-A1ABBABD91FC}" type="slidenum">
              <a:rPr lang="en-US" smtClean="0"/>
              <a:pPr/>
              <a:t>‹#›</a:t>
            </a:fld>
            <a:endParaRPr lang="en-US"/>
          </a:p>
        </p:txBody>
      </p:sp>
    </p:spTree>
    <p:extLst>
      <p:ext uri="{BB962C8B-B14F-4D97-AF65-F5344CB8AC3E}">
        <p14:creationId xmlns:p14="http://schemas.microsoft.com/office/powerpoint/2010/main" val="2291588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76085B-0024-43B4-9B1A-329A22BE827B}" type="datetimeFigureOut">
              <a:rPr lang="en-US" smtClean="0"/>
              <a:pPr/>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763EF-A4FD-432E-83F1-A1ABBABD91FC}" type="slidenum">
              <a:rPr lang="en-US" smtClean="0"/>
              <a:pPr/>
              <a:t>‹#›</a:t>
            </a:fld>
            <a:endParaRPr lang="en-US"/>
          </a:p>
        </p:txBody>
      </p:sp>
    </p:spTree>
    <p:extLst>
      <p:ext uri="{BB962C8B-B14F-4D97-AF65-F5344CB8AC3E}">
        <p14:creationId xmlns:p14="http://schemas.microsoft.com/office/powerpoint/2010/main" val="2621980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76085B-0024-43B4-9B1A-329A22BE827B}" type="datetimeFigureOut">
              <a:rPr lang="en-US" smtClean="0"/>
              <a:pPr/>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763EF-A4FD-432E-83F1-A1ABBABD91FC}" type="slidenum">
              <a:rPr lang="en-US" smtClean="0"/>
              <a:pPr/>
              <a:t>‹#›</a:t>
            </a:fld>
            <a:endParaRPr lang="en-US"/>
          </a:p>
        </p:txBody>
      </p:sp>
    </p:spTree>
    <p:extLst>
      <p:ext uri="{BB962C8B-B14F-4D97-AF65-F5344CB8AC3E}">
        <p14:creationId xmlns:p14="http://schemas.microsoft.com/office/powerpoint/2010/main" val="504676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476085B-0024-43B4-9B1A-329A22BE827B}" type="datetimeFigureOut">
              <a:rPr lang="en-US" smtClean="0"/>
              <a:pPr/>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763EF-A4FD-432E-83F1-A1ABBABD91FC}" type="slidenum">
              <a:rPr lang="en-US" smtClean="0"/>
              <a:pPr/>
              <a:t>‹#›</a:t>
            </a:fld>
            <a:endParaRPr lang="en-US"/>
          </a:p>
        </p:txBody>
      </p:sp>
    </p:spTree>
    <p:extLst>
      <p:ext uri="{BB962C8B-B14F-4D97-AF65-F5344CB8AC3E}">
        <p14:creationId xmlns:p14="http://schemas.microsoft.com/office/powerpoint/2010/main" val="748657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76085B-0024-43B4-9B1A-329A22BE827B}" type="datetimeFigureOut">
              <a:rPr lang="en-US" smtClean="0"/>
              <a:pPr/>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763EF-A4FD-432E-83F1-A1ABBABD91FC}" type="slidenum">
              <a:rPr lang="en-US" smtClean="0"/>
              <a:pPr/>
              <a:t>‹#›</a:t>
            </a:fld>
            <a:endParaRPr lang="en-US"/>
          </a:p>
        </p:txBody>
      </p:sp>
    </p:spTree>
    <p:extLst>
      <p:ext uri="{BB962C8B-B14F-4D97-AF65-F5344CB8AC3E}">
        <p14:creationId xmlns:p14="http://schemas.microsoft.com/office/powerpoint/2010/main" val="1354149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76085B-0024-43B4-9B1A-329A22BE827B}" type="datetimeFigureOut">
              <a:rPr lang="en-US" smtClean="0"/>
              <a:pPr/>
              <a:t>8/21/2023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763EF-A4FD-432E-83F1-A1ABBABD91FC}" type="slidenum">
              <a:rPr lang="en-US" smtClean="0"/>
              <a:pPr/>
              <a:t>‹#›</a:t>
            </a:fld>
            <a:endParaRPr lang="en-US"/>
          </a:p>
        </p:txBody>
      </p:sp>
    </p:spTree>
    <p:extLst>
      <p:ext uri="{BB962C8B-B14F-4D97-AF65-F5344CB8AC3E}">
        <p14:creationId xmlns:p14="http://schemas.microsoft.com/office/powerpoint/2010/main" val="1682585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76085B-0024-43B4-9B1A-329A22BE827B}" type="datetimeFigureOut">
              <a:rPr lang="en-US" smtClean="0"/>
              <a:pPr/>
              <a:t>8/21/2023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763EF-A4FD-432E-83F1-A1ABBABD91FC}" type="slidenum">
              <a:rPr lang="en-US" smtClean="0"/>
              <a:pPr/>
              <a:t>‹#›</a:t>
            </a:fld>
            <a:endParaRPr lang="en-US"/>
          </a:p>
        </p:txBody>
      </p:sp>
    </p:spTree>
    <p:extLst>
      <p:ext uri="{BB962C8B-B14F-4D97-AF65-F5344CB8AC3E}">
        <p14:creationId xmlns:p14="http://schemas.microsoft.com/office/powerpoint/2010/main" val="1502477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76085B-0024-43B4-9B1A-329A22BE827B}" type="datetimeFigureOut">
              <a:rPr lang="en-US" smtClean="0"/>
              <a:pPr/>
              <a:t>8/21/2023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763EF-A4FD-432E-83F1-A1ABBABD91FC}" type="slidenum">
              <a:rPr lang="en-US" smtClean="0"/>
              <a:pPr/>
              <a:t>‹#›</a:t>
            </a:fld>
            <a:endParaRPr lang="en-US"/>
          </a:p>
        </p:txBody>
      </p:sp>
    </p:spTree>
    <p:extLst>
      <p:ext uri="{BB962C8B-B14F-4D97-AF65-F5344CB8AC3E}">
        <p14:creationId xmlns:p14="http://schemas.microsoft.com/office/powerpoint/2010/main" val="2166172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8476085B-0024-43B4-9B1A-329A22BE827B}" type="datetimeFigureOut">
              <a:rPr lang="en-US" smtClean="0"/>
              <a:pPr/>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763EF-A4FD-432E-83F1-A1ABBABD91FC}" type="slidenum">
              <a:rPr lang="en-US" smtClean="0"/>
              <a:pPr/>
              <a:t>‹#›</a:t>
            </a:fld>
            <a:endParaRPr lang="en-US"/>
          </a:p>
        </p:txBody>
      </p:sp>
    </p:spTree>
    <p:extLst>
      <p:ext uri="{BB962C8B-B14F-4D97-AF65-F5344CB8AC3E}">
        <p14:creationId xmlns:p14="http://schemas.microsoft.com/office/powerpoint/2010/main" val="2260984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8476085B-0024-43B4-9B1A-329A22BE827B}" type="datetimeFigureOut">
              <a:rPr lang="en-US" smtClean="0"/>
              <a:pPr/>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763EF-A4FD-432E-83F1-A1ABBABD91FC}" type="slidenum">
              <a:rPr lang="en-US" smtClean="0"/>
              <a:pPr/>
              <a:t>‹#›</a:t>
            </a:fld>
            <a:endParaRPr lang="en-US"/>
          </a:p>
        </p:txBody>
      </p:sp>
    </p:spTree>
    <p:extLst>
      <p:ext uri="{BB962C8B-B14F-4D97-AF65-F5344CB8AC3E}">
        <p14:creationId xmlns:p14="http://schemas.microsoft.com/office/powerpoint/2010/main" val="3039886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476085B-0024-43B4-9B1A-329A22BE827B}" type="datetimeFigureOut">
              <a:rPr lang="en-US" smtClean="0"/>
              <a:pPr/>
              <a:t>8/21/2023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12763EF-A4FD-432E-83F1-A1ABBABD91FC}" type="slidenum">
              <a:rPr lang="en-US" smtClean="0"/>
              <a:pPr/>
              <a:t>‹#›</a:t>
            </a:fld>
            <a:endParaRPr lang="en-US"/>
          </a:p>
        </p:txBody>
      </p:sp>
    </p:spTree>
    <p:extLst>
      <p:ext uri="{BB962C8B-B14F-4D97-AF65-F5344CB8AC3E}">
        <p14:creationId xmlns:p14="http://schemas.microsoft.com/office/powerpoint/2010/main" val="2693387387"/>
      </p:ext>
    </p:extLst>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726" y="1122218"/>
            <a:ext cx="6622473" cy="4641273"/>
          </a:xfrm>
          <a:solidFill>
            <a:schemeClr val="accent1">
              <a:lumMod val="20000"/>
              <a:lumOff val="80000"/>
            </a:schemeClr>
          </a:solidFill>
        </p:spPr>
        <p:txBody>
          <a:bodyPr>
            <a:normAutofit/>
          </a:bodyPr>
          <a:lstStyle/>
          <a:p>
            <a:r>
              <a:rPr lang="en-US" sz="4400" b="1" dirty="0" smtClean="0">
                <a:solidFill>
                  <a:schemeClr val="accent1">
                    <a:lumMod val="50000"/>
                  </a:schemeClr>
                </a:solidFill>
                <a:latin typeface="Times New Roman" panose="02020603050405020304" pitchFamily="18" charset="0"/>
                <a:cs typeface="Times New Roman" panose="02020603050405020304" pitchFamily="18" charset="0"/>
              </a:rPr>
              <a:t>PARTOGRAPH</a:t>
            </a:r>
            <a:br>
              <a:rPr lang="en-US" sz="4400" b="1" dirty="0" smtClean="0">
                <a:solidFill>
                  <a:schemeClr val="accent1">
                    <a:lumMod val="50000"/>
                  </a:schemeClr>
                </a:solidFill>
                <a:latin typeface="Times New Roman" panose="02020603050405020304" pitchFamily="18" charset="0"/>
                <a:cs typeface="Times New Roman" panose="02020603050405020304" pitchFamily="18" charset="0"/>
              </a:rPr>
            </a:br>
            <a:r>
              <a:rPr lang="en-US" sz="4400" b="1" dirty="0">
                <a:solidFill>
                  <a:schemeClr val="accent1">
                    <a:lumMod val="50000"/>
                  </a:schemeClr>
                </a:solidFill>
                <a:latin typeface="Times New Roman" panose="02020603050405020304" pitchFamily="18" charset="0"/>
                <a:cs typeface="Times New Roman" panose="02020603050405020304" pitchFamily="18" charset="0"/>
              </a:rPr>
              <a:t/>
            </a:r>
            <a:br>
              <a:rPr lang="en-US" sz="4400" b="1" dirty="0">
                <a:solidFill>
                  <a:schemeClr val="accent1">
                    <a:lumMod val="50000"/>
                  </a:schemeClr>
                </a:solidFill>
                <a:latin typeface="Times New Roman" panose="02020603050405020304" pitchFamily="18" charset="0"/>
                <a:cs typeface="Times New Roman" panose="02020603050405020304" pitchFamily="18" charset="0"/>
              </a:rPr>
            </a:br>
            <a:r>
              <a:rPr lang="en-US" sz="4400" b="1" dirty="0" smtClean="0">
                <a:solidFill>
                  <a:schemeClr val="accent1">
                    <a:lumMod val="50000"/>
                  </a:schemeClr>
                </a:solidFill>
                <a:latin typeface="Times New Roman" panose="02020603050405020304" pitchFamily="18" charset="0"/>
                <a:cs typeface="Times New Roman" panose="02020603050405020304" pitchFamily="18" charset="0"/>
              </a:rPr>
              <a:t/>
            </a:r>
            <a:br>
              <a:rPr lang="en-US" sz="4400" b="1" dirty="0" smtClean="0">
                <a:solidFill>
                  <a:schemeClr val="accent1">
                    <a:lumMod val="50000"/>
                  </a:schemeClr>
                </a:solidFill>
                <a:latin typeface="Times New Roman" panose="02020603050405020304" pitchFamily="18" charset="0"/>
                <a:cs typeface="Times New Roman" panose="02020603050405020304" pitchFamily="18" charset="0"/>
              </a:rPr>
            </a:br>
            <a:r>
              <a:rPr lang="en-US" sz="4400" b="1" dirty="0" smtClean="0">
                <a:solidFill>
                  <a:schemeClr val="accent1">
                    <a:lumMod val="50000"/>
                  </a:schemeClr>
                </a:solidFill>
                <a:latin typeface="Times New Roman" panose="02020603050405020304" pitchFamily="18" charset="0"/>
                <a:cs typeface="Times New Roman" panose="02020603050405020304" pitchFamily="18" charset="0"/>
              </a:rPr>
              <a:t/>
            </a:r>
            <a:br>
              <a:rPr lang="en-US" sz="4400" b="1" dirty="0" smtClean="0">
                <a:solidFill>
                  <a:schemeClr val="accent1">
                    <a:lumMod val="50000"/>
                  </a:schemeClr>
                </a:solidFill>
                <a:latin typeface="Times New Roman" panose="02020603050405020304" pitchFamily="18" charset="0"/>
                <a:cs typeface="Times New Roman" panose="02020603050405020304" pitchFamily="18" charset="0"/>
              </a:rPr>
            </a:br>
            <a:r>
              <a:rPr lang="en-US" sz="4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smtClean="0">
                <a:solidFill>
                  <a:schemeClr val="accent1">
                    <a:lumMod val="50000"/>
                  </a:schemeClr>
                </a:solidFill>
                <a:latin typeface="Viner Hand ITC" panose="03070502030502020203" pitchFamily="66" charset="0"/>
                <a:cs typeface="Times New Roman" panose="02020603050405020304" pitchFamily="18" charset="0"/>
              </a:rPr>
              <a:t>Created by: </a:t>
            </a:r>
            <a:r>
              <a:rPr lang="en-US" sz="2400" b="1" dirty="0" err="1" smtClean="0">
                <a:solidFill>
                  <a:schemeClr val="accent1">
                    <a:lumMod val="50000"/>
                  </a:schemeClr>
                </a:solidFill>
                <a:latin typeface="Viner Hand ITC" panose="03070502030502020203" pitchFamily="66" charset="0"/>
                <a:cs typeface="Times New Roman" panose="02020603050405020304" pitchFamily="18" charset="0"/>
              </a:rPr>
              <a:t>Sita</a:t>
            </a:r>
            <a:r>
              <a:rPr lang="en-US" sz="2400" b="1" dirty="0" smtClean="0">
                <a:solidFill>
                  <a:schemeClr val="accent1">
                    <a:lumMod val="50000"/>
                  </a:schemeClr>
                </a:solidFill>
                <a:latin typeface="Viner Hand ITC" panose="03070502030502020203" pitchFamily="66" charset="0"/>
                <a:cs typeface="Times New Roman" panose="02020603050405020304" pitchFamily="18" charset="0"/>
              </a:rPr>
              <a:t> Pandey</a:t>
            </a:r>
            <a:r>
              <a:rPr lang="en-US" sz="2400" b="1" dirty="0">
                <a:solidFill>
                  <a:schemeClr val="accent1">
                    <a:lumMod val="50000"/>
                  </a:schemeClr>
                </a:solidFill>
                <a:latin typeface="Viner Hand ITC" panose="03070502030502020203" pitchFamily="66" charset="0"/>
                <a:cs typeface="Times New Roman" panose="02020603050405020304" pitchFamily="18" charset="0"/>
              </a:rPr>
              <a:t/>
            </a:r>
            <a:br>
              <a:rPr lang="en-US" sz="2400" b="1" dirty="0">
                <a:solidFill>
                  <a:schemeClr val="accent1">
                    <a:lumMod val="50000"/>
                  </a:schemeClr>
                </a:solidFill>
                <a:latin typeface="Viner Hand ITC" panose="03070502030502020203" pitchFamily="66" charset="0"/>
                <a:cs typeface="Times New Roman" panose="02020603050405020304" pitchFamily="18" charset="0"/>
              </a:rPr>
            </a:br>
            <a:endParaRPr lang="en-US" sz="2400" b="1" dirty="0">
              <a:solidFill>
                <a:schemeClr val="accent1">
                  <a:lumMod val="50000"/>
                </a:schemeClr>
              </a:solidFill>
              <a:latin typeface="Viner Hand ITC" panose="03070502030502020203" pitchFamily="66" charset="0"/>
              <a:cs typeface="Times New Roman" panose="02020603050405020304" pitchFamily="18" charset="0"/>
            </a:endParaRPr>
          </a:p>
        </p:txBody>
      </p:sp>
    </p:spTree>
    <p:extLst>
      <p:ext uri="{BB962C8B-B14F-4D97-AF65-F5344CB8AC3E}">
        <p14:creationId xmlns:p14="http://schemas.microsoft.com/office/powerpoint/2010/main" val="991386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1891" y="1080654"/>
            <a:ext cx="7910945" cy="4832092"/>
          </a:xfrm>
          <a:prstGeom prst="rect">
            <a:avLst/>
          </a:prstGeom>
        </p:spPr>
        <p:txBody>
          <a:bodyPr wrap="square">
            <a:spAutoFit/>
          </a:bodyPr>
          <a:lstStyle/>
          <a:p>
            <a:pPr algn="just"/>
            <a:r>
              <a:rPr lang="en-US" sz="2800" b="1" dirty="0" smtClean="0">
                <a:latin typeface="Times New Roman" panose="02020603050405020304" pitchFamily="18" charset="0"/>
                <a:cs typeface="Times New Roman" panose="02020603050405020304" pitchFamily="18" charset="0"/>
              </a:rPr>
              <a:t>Principles</a:t>
            </a:r>
          </a:p>
          <a:p>
            <a:pPr algn="just"/>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active phase of </a:t>
            </a:r>
            <a:r>
              <a:rPr lang="en-US" sz="2800" dirty="0" err="1" smtClean="0">
                <a:latin typeface="Times New Roman" panose="02020603050405020304" pitchFamily="18" charset="0"/>
                <a:cs typeface="Times New Roman" panose="02020603050405020304" pitchFamily="18" charset="0"/>
              </a:rPr>
              <a:t>labour</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is initiated when cervical dilatation reaches 4 </a:t>
            </a:r>
            <a:r>
              <a:rPr lang="en-US" sz="2800" dirty="0" smtClean="0">
                <a:latin typeface="Times New Roman" panose="02020603050405020304" pitchFamily="18" charset="0"/>
                <a:cs typeface="Times New Roman" panose="02020603050405020304" pitchFamily="18" charset="0"/>
              </a:rPr>
              <a:t>cm.</a:t>
            </a:r>
          </a:p>
          <a:p>
            <a:pPr algn="just"/>
            <a:endParaRPr lang="en-US" sz="2800"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latent phase of </a:t>
            </a:r>
            <a:r>
              <a:rPr lang="en-US" sz="2800" dirty="0" err="1" smtClean="0">
                <a:latin typeface="Times New Roman" panose="02020603050405020304" pitchFamily="18" charset="0"/>
                <a:cs typeface="Times New Roman" panose="02020603050405020304" pitchFamily="18" charset="0"/>
              </a:rPr>
              <a:t>labour</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should ideally conclude within 8 </a:t>
            </a:r>
            <a:r>
              <a:rPr lang="en-US" sz="2800" dirty="0" smtClean="0">
                <a:latin typeface="Times New Roman" panose="02020603050405020304" pitchFamily="18" charset="0"/>
                <a:cs typeface="Times New Roman" panose="02020603050405020304" pitchFamily="18" charset="0"/>
              </a:rPr>
              <a:t>hours.</a:t>
            </a:r>
          </a:p>
          <a:p>
            <a:pPr marL="342900" indent="-342900" algn="just">
              <a:buFont typeface="+mj-lt"/>
              <a:buAutoNum type="arabicPeriod"/>
            </a:pPr>
            <a:endParaRPr lang="en-US" sz="2800"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sz="2800" dirty="0" smtClean="0">
                <a:latin typeface="Times New Roman" panose="02020603050405020304" pitchFamily="18" charset="0"/>
                <a:cs typeface="Times New Roman" panose="02020603050405020304" pitchFamily="18" charset="0"/>
              </a:rPr>
              <a:t>During </a:t>
            </a:r>
            <a:r>
              <a:rPr lang="en-US" sz="2800" dirty="0">
                <a:latin typeface="Times New Roman" panose="02020603050405020304" pitchFamily="18" charset="0"/>
                <a:cs typeface="Times New Roman" panose="02020603050405020304" pitchFamily="18" charset="0"/>
              </a:rPr>
              <a:t>active </a:t>
            </a:r>
            <a:r>
              <a:rPr lang="en-US" sz="2800" dirty="0" err="1" smtClean="0">
                <a:latin typeface="Times New Roman" panose="02020603050405020304" pitchFamily="18" charset="0"/>
                <a:cs typeface="Times New Roman" panose="02020603050405020304" pitchFamily="18" charset="0"/>
              </a:rPr>
              <a:t>labour</a:t>
            </a:r>
            <a:r>
              <a:rPr lang="en-US" sz="2800" dirty="0">
                <a:latin typeface="Times New Roman" panose="02020603050405020304" pitchFamily="18" charset="0"/>
                <a:cs typeface="Times New Roman" panose="02020603050405020304" pitchFamily="18" charset="0"/>
              </a:rPr>
              <a:t>, the rate of cervical dilatation should not fall below 1 cm per </a:t>
            </a:r>
            <a:r>
              <a:rPr lang="en-US" sz="2800" dirty="0" smtClean="0">
                <a:latin typeface="Times New Roman" panose="02020603050405020304" pitchFamily="18" charset="0"/>
                <a:cs typeface="Times New Roman" panose="02020603050405020304" pitchFamily="18" charset="0"/>
              </a:rPr>
              <a:t>hour.</a:t>
            </a:r>
          </a:p>
          <a:p>
            <a:pPr algn="just"/>
            <a:endParaRPr lang="en-US" sz="2800" dirty="0" smtClean="0">
              <a:latin typeface="Times New Roman" panose="02020603050405020304" pitchFamily="18" charset="0"/>
              <a:cs typeface="Times New Roman" panose="02020603050405020304" pitchFamily="18" charset="0"/>
            </a:endParaRPr>
          </a:p>
          <a:p>
            <a:pPr algn="just"/>
            <a:r>
              <a:rPr lang="en-US" sz="2800" dirty="0" smtClean="0"/>
              <a:t>Cont..</a:t>
            </a:r>
            <a:r>
              <a:rPr lang="en-US" sz="2800" dirty="0" smtClean="0">
                <a:solidFill>
                  <a:srgbClr val="374151"/>
                </a:solidFill>
              </a:rPr>
              <a:t>.</a:t>
            </a:r>
            <a:endParaRPr lang="en-US" sz="2800" b="0" i="0" dirty="0">
              <a:solidFill>
                <a:srgbClr val="374151"/>
              </a:solidFill>
              <a:effectLst/>
            </a:endParaRPr>
          </a:p>
        </p:txBody>
      </p:sp>
    </p:spTree>
    <p:extLst>
      <p:ext uri="{BB962C8B-B14F-4D97-AF65-F5344CB8AC3E}">
        <p14:creationId xmlns:p14="http://schemas.microsoft.com/office/powerpoint/2010/main" val="2642011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0655" y="1122219"/>
            <a:ext cx="7121236" cy="4401205"/>
          </a:xfrm>
          <a:prstGeom prst="rect">
            <a:avLst/>
          </a:prstGeom>
        </p:spPr>
        <p:txBody>
          <a:bodyPr wrap="square">
            <a:spAutoFit/>
          </a:bodyPr>
          <a:lstStyle/>
          <a:p>
            <a:pPr marL="342900" indent="-342900" algn="just">
              <a:buFont typeface="+mj-lt"/>
              <a:buAutoNum type="arabicPeriod" startAt="3"/>
            </a:pPr>
            <a:r>
              <a:rPr lang="en-US" sz="2800" dirty="0">
                <a:latin typeface="Times New Roman" panose="02020603050405020304" pitchFamily="18" charset="0"/>
                <a:cs typeface="Times New Roman" panose="02020603050405020304" pitchFamily="18" charset="0"/>
              </a:rPr>
              <a:t>Interventions should be considered after a slowing of </a:t>
            </a:r>
            <a:r>
              <a:rPr lang="en-US" sz="2800" dirty="0" err="1" smtClean="0">
                <a:latin typeface="Times New Roman" panose="02020603050405020304" pitchFamily="18" charset="0"/>
                <a:cs typeface="Times New Roman" panose="02020603050405020304" pitchFamily="18" charset="0"/>
              </a:rPr>
              <a:t>labour</a:t>
            </a:r>
            <a:r>
              <a:rPr lang="en-US" sz="2800" dirty="0">
                <a:latin typeface="Times New Roman" panose="02020603050405020304" pitchFamily="18" charset="0"/>
                <a:cs typeface="Times New Roman" panose="02020603050405020304" pitchFamily="18" charset="0"/>
              </a:rPr>
              <a:t>, with a minimum of 4 hours' delay. This approach safeguards both the mother and fetus while avoiding unnecessary interventions</a:t>
            </a:r>
            <a:r>
              <a:rPr lang="en-US" sz="2800" dirty="0" smtClean="0">
                <a:latin typeface="Times New Roman" panose="02020603050405020304" pitchFamily="18" charset="0"/>
                <a:cs typeface="Times New Roman" panose="02020603050405020304" pitchFamily="18" charset="0"/>
              </a:rPr>
              <a:t>.</a:t>
            </a:r>
          </a:p>
          <a:p>
            <a:pPr marL="342900" indent="-342900" algn="just">
              <a:buFont typeface="+mj-lt"/>
              <a:buAutoNum type="arabicPeriod" startAt="3"/>
            </a:pPr>
            <a:endParaRPr lang="en-US" sz="2800" dirty="0"/>
          </a:p>
          <a:p>
            <a:pPr marL="342900" indent="-342900" algn="just">
              <a:buFont typeface="+mj-lt"/>
              <a:buAutoNum type="arabicPeriod" startAt="3"/>
            </a:pPr>
            <a:r>
              <a:rPr lang="en-US" sz="2800" dirty="0">
                <a:latin typeface="Times New Roman" panose="02020603050405020304" pitchFamily="18" charset="0"/>
                <a:cs typeface="Times New Roman" panose="02020603050405020304" pitchFamily="18" charset="0"/>
              </a:rPr>
              <a:t>Vaginal examinations should be conducted as infrequently as possible while maintaining safe practice, typically recommended every 4 hours</a:t>
            </a:r>
            <a:r>
              <a:rPr lang="en-US" dirty="0">
                <a:solidFill>
                  <a:srgbClr val="37415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72935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4741" y="195943"/>
            <a:ext cx="7562242" cy="6785255"/>
          </a:xfrm>
          <a:prstGeom prst="rect">
            <a:avLst/>
          </a:prstGeom>
        </p:spPr>
        <p:txBody>
          <a:bodyPr wrap="square">
            <a:spAutoFit/>
          </a:bodyPr>
          <a:lstStyle/>
          <a:p>
            <a:pPr algn="just">
              <a:lnSpc>
                <a:spcPct val="107000"/>
              </a:lnSpc>
              <a:spcAft>
                <a:spcPts val="8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Components of partograph</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Woman’s identification</a:t>
            </a:r>
            <a:r>
              <a:rPr lang="en-US" sz="28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gn="just">
              <a:lnSpc>
                <a:spcPct val="107000"/>
              </a:lnSpc>
              <a:spcBef>
                <a:spcPts val="0"/>
              </a:spcBef>
              <a:spcAft>
                <a:spcPts val="0"/>
              </a:spcAft>
              <a:buFont typeface="Wingdings" panose="05000000000000000000" pitchFamily="2" charset="2"/>
              <a:buChar char=""/>
            </a:pPr>
            <a:r>
              <a:rPr lang="en-US" sz="2500" dirty="0">
                <a:latin typeface="Times New Roman" panose="02020603050405020304" pitchFamily="18" charset="0"/>
                <a:ea typeface="Calibri" panose="020F0502020204030204" pitchFamily="34" charset="0"/>
                <a:cs typeface="Times New Roman" panose="02020603050405020304" pitchFamily="18" charset="0"/>
              </a:rPr>
              <a:t>Fetal condition (</a:t>
            </a:r>
            <a:r>
              <a:rPr lang="en-US" sz="2500" dirty="0" smtClean="0">
                <a:latin typeface="Times New Roman" panose="02020603050405020304" pitchFamily="18" charset="0"/>
                <a:ea typeface="Calibri" panose="020F0502020204030204" pitchFamily="34" charset="0"/>
                <a:cs typeface="Times New Roman" panose="02020603050405020304" pitchFamily="18" charset="0"/>
              </a:rPr>
              <a:t>at the top of the </a:t>
            </a:r>
            <a:r>
              <a:rPr lang="en-US" sz="2500" dirty="0" err="1" smtClean="0">
                <a:latin typeface="Times New Roman" panose="02020603050405020304" pitchFamily="18" charset="0"/>
                <a:ea typeface="Calibri" panose="020F0502020204030204" pitchFamily="34" charset="0"/>
                <a:cs typeface="Times New Roman" panose="02020603050405020304" pitchFamily="18" charset="0"/>
              </a:rPr>
              <a:t>partograph</a:t>
            </a:r>
            <a:r>
              <a:rPr lang="en-US" sz="25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5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2500" dirty="0">
                <a:latin typeface="Times New Roman" panose="02020603050405020304" pitchFamily="18" charset="0"/>
                <a:ea typeface="Calibri" panose="020F0502020204030204" pitchFamily="34" charset="0"/>
                <a:cs typeface="Times New Roman" panose="02020603050405020304" pitchFamily="18" charset="0"/>
              </a:rPr>
              <a:t>Fetal heart recording </a:t>
            </a:r>
          </a:p>
          <a:p>
            <a:pPr marL="342900" marR="0" lvl="0" indent="-342900" algn="just">
              <a:lnSpc>
                <a:spcPct val="107000"/>
              </a:lnSpc>
              <a:spcBef>
                <a:spcPts val="0"/>
              </a:spcBef>
              <a:spcAft>
                <a:spcPts val="0"/>
              </a:spcAft>
              <a:buFont typeface="Symbol" panose="05050102010706020507" pitchFamily="18" charset="2"/>
              <a:buChar char=""/>
            </a:pPr>
            <a:r>
              <a:rPr lang="en-US" sz="2500" dirty="0">
                <a:latin typeface="Times New Roman" panose="02020603050405020304" pitchFamily="18" charset="0"/>
                <a:ea typeface="Calibri" panose="020F0502020204030204" pitchFamily="34" charset="0"/>
                <a:cs typeface="Times New Roman" panose="02020603050405020304" pitchFamily="18" charset="0"/>
              </a:rPr>
              <a:t>Amniotic membrane </a:t>
            </a:r>
          </a:p>
          <a:p>
            <a:pPr marL="342900" marR="0" lvl="0" indent="-342900" algn="just">
              <a:lnSpc>
                <a:spcPct val="107000"/>
              </a:lnSpc>
              <a:spcBef>
                <a:spcPts val="0"/>
              </a:spcBef>
              <a:spcAft>
                <a:spcPts val="0"/>
              </a:spcAft>
              <a:buFont typeface="Symbol" panose="05050102010706020507" pitchFamily="18" charset="2"/>
              <a:buChar char=""/>
            </a:pPr>
            <a:r>
              <a:rPr lang="en-US" sz="2500" dirty="0" err="1">
                <a:latin typeface="Times New Roman" panose="02020603050405020304" pitchFamily="18" charset="0"/>
                <a:ea typeface="Calibri" panose="020F0502020204030204" pitchFamily="34" charset="0"/>
                <a:cs typeface="Times New Roman" panose="02020603050405020304" pitchFamily="18" charset="0"/>
              </a:rPr>
              <a:t>Moulding</a:t>
            </a:r>
            <a:endParaRPr lang="en-US" sz="25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Wingdings" panose="05000000000000000000" pitchFamily="2" charset="2"/>
              <a:buChar char=""/>
            </a:pPr>
            <a:r>
              <a:rPr lang="en-US" sz="2500" dirty="0">
                <a:latin typeface="Times New Roman" panose="02020603050405020304" pitchFamily="18" charset="0"/>
                <a:ea typeface="Calibri" panose="020F0502020204030204" pitchFamily="34" charset="0"/>
                <a:cs typeface="Times New Roman" panose="02020603050405020304" pitchFamily="18" charset="0"/>
              </a:rPr>
              <a:t>Progress of labour</a:t>
            </a:r>
          </a:p>
          <a:p>
            <a:pPr marL="342900" marR="0" lvl="0" indent="-342900" algn="just">
              <a:lnSpc>
                <a:spcPct val="107000"/>
              </a:lnSpc>
              <a:spcBef>
                <a:spcPts val="0"/>
              </a:spcBef>
              <a:spcAft>
                <a:spcPts val="0"/>
              </a:spcAft>
              <a:buFont typeface="Symbol" panose="05050102010706020507" pitchFamily="18" charset="2"/>
              <a:buChar char=""/>
            </a:pPr>
            <a:r>
              <a:rPr lang="en-US" sz="2500" dirty="0">
                <a:latin typeface="Times New Roman" panose="02020603050405020304" pitchFamily="18" charset="0"/>
                <a:ea typeface="Calibri" panose="020F0502020204030204" pitchFamily="34" charset="0"/>
                <a:cs typeface="Times New Roman" panose="02020603050405020304" pitchFamily="18" charset="0"/>
              </a:rPr>
              <a:t>Descend of the head</a:t>
            </a:r>
          </a:p>
          <a:p>
            <a:pPr marL="342900" marR="0" lvl="0" indent="-342900" algn="just">
              <a:lnSpc>
                <a:spcPct val="107000"/>
              </a:lnSpc>
              <a:spcBef>
                <a:spcPts val="0"/>
              </a:spcBef>
              <a:spcAft>
                <a:spcPts val="0"/>
              </a:spcAft>
              <a:buFont typeface="Symbol" panose="05050102010706020507" pitchFamily="18" charset="2"/>
              <a:buChar char=""/>
            </a:pPr>
            <a:r>
              <a:rPr lang="en-US" sz="2500" dirty="0">
                <a:latin typeface="Times New Roman" panose="02020603050405020304" pitchFamily="18" charset="0"/>
                <a:ea typeface="Calibri" panose="020F0502020204030204" pitchFamily="34" charset="0"/>
                <a:cs typeface="Times New Roman" panose="02020603050405020304" pitchFamily="18" charset="0"/>
              </a:rPr>
              <a:t>Cervical dilatation </a:t>
            </a:r>
          </a:p>
          <a:p>
            <a:pPr marL="342900" marR="0" lvl="0" indent="-342900" algn="just">
              <a:lnSpc>
                <a:spcPct val="107000"/>
              </a:lnSpc>
              <a:spcBef>
                <a:spcPts val="0"/>
              </a:spcBef>
              <a:spcAft>
                <a:spcPts val="0"/>
              </a:spcAft>
              <a:buFont typeface="Symbol" panose="05050102010706020507" pitchFamily="18" charset="2"/>
              <a:buChar char=""/>
            </a:pPr>
            <a:r>
              <a:rPr lang="en-US" sz="2500" dirty="0">
                <a:latin typeface="Times New Roman" panose="02020603050405020304" pitchFamily="18" charset="0"/>
                <a:ea typeface="Calibri" panose="020F0502020204030204" pitchFamily="34" charset="0"/>
                <a:cs typeface="Times New Roman" panose="02020603050405020304" pitchFamily="18" charset="0"/>
              </a:rPr>
              <a:t>Uterine contraction </a:t>
            </a:r>
          </a:p>
          <a:p>
            <a:pPr marL="342900" marR="0" lvl="0" indent="-342900" algn="just">
              <a:lnSpc>
                <a:spcPct val="107000"/>
              </a:lnSpc>
              <a:spcBef>
                <a:spcPts val="0"/>
              </a:spcBef>
              <a:spcAft>
                <a:spcPts val="0"/>
              </a:spcAft>
              <a:buFont typeface="Wingdings" panose="05000000000000000000" pitchFamily="2" charset="2"/>
              <a:buChar char=""/>
            </a:pPr>
            <a:r>
              <a:rPr lang="en-US" sz="2500" dirty="0">
                <a:latin typeface="Times New Roman" panose="02020603050405020304" pitchFamily="18" charset="0"/>
                <a:ea typeface="Calibri" panose="020F0502020204030204" pitchFamily="34" charset="0"/>
                <a:cs typeface="Times New Roman" panose="02020603050405020304" pitchFamily="18" charset="0"/>
              </a:rPr>
              <a:t>Oxytocin drip</a:t>
            </a:r>
          </a:p>
          <a:p>
            <a:pPr marL="342900" marR="0" lvl="0" indent="-342900" algn="just">
              <a:lnSpc>
                <a:spcPct val="107000"/>
              </a:lnSpc>
              <a:spcBef>
                <a:spcPts val="0"/>
              </a:spcBef>
              <a:spcAft>
                <a:spcPts val="0"/>
              </a:spcAft>
              <a:buFont typeface="Wingdings" panose="05000000000000000000" pitchFamily="2" charset="2"/>
              <a:buChar char=""/>
            </a:pPr>
            <a:r>
              <a:rPr lang="en-US" sz="2500" dirty="0">
                <a:latin typeface="Times New Roman" panose="02020603050405020304" pitchFamily="18" charset="0"/>
                <a:ea typeface="Calibri" panose="020F0502020204030204" pitchFamily="34" charset="0"/>
                <a:cs typeface="Times New Roman" panose="02020603050405020304" pitchFamily="18" charset="0"/>
              </a:rPr>
              <a:t>Drugs and other intravenous fluid</a:t>
            </a:r>
          </a:p>
          <a:p>
            <a:pPr marL="342900" marR="0" lvl="0" indent="-342900" algn="just">
              <a:lnSpc>
                <a:spcPct val="107000"/>
              </a:lnSpc>
              <a:spcBef>
                <a:spcPts val="0"/>
              </a:spcBef>
              <a:spcAft>
                <a:spcPts val="0"/>
              </a:spcAft>
              <a:buFont typeface="Wingdings" panose="05000000000000000000" pitchFamily="2" charset="2"/>
              <a:buChar char=""/>
            </a:pPr>
            <a:r>
              <a:rPr lang="en-US" sz="2500" dirty="0">
                <a:latin typeface="Times New Roman" panose="02020603050405020304" pitchFamily="18" charset="0"/>
                <a:ea typeface="Calibri" panose="020F0502020204030204" pitchFamily="34" charset="0"/>
                <a:cs typeface="Times New Roman" panose="02020603050405020304" pitchFamily="18" charset="0"/>
              </a:rPr>
              <a:t>Maternal condition </a:t>
            </a:r>
          </a:p>
          <a:p>
            <a:pPr marL="342900" marR="0" lvl="0" indent="-342900" algn="just">
              <a:lnSpc>
                <a:spcPct val="107000"/>
              </a:lnSpc>
              <a:spcBef>
                <a:spcPts val="0"/>
              </a:spcBef>
              <a:spcAft>
                <a:spcPts val="0"/>
              </a:spcAft>
              <a:buFont typeface="Symbol" panose="05050102010706020507" pitchFamily="18" charset="2"/>
              <a:buChar char=""/>
            </a:pPr>
            <a:r>
              <a:rPr lang="en-US" sz="2500" dirty="0">
                <a:latin typeface="Times New Roman" panose="02020603050405020304" pitchFamily="18" charset="0"/>
                <a:ea typeface="Calibri" panose="020F0502020204030204" pitchFamily="34" charset="0"/>
                <a:cs typeface="Times New Roman" panose="02020603050405020304" pitchFamily="18" charset="0"/>
              </a:rPr>
              <a:t>Vital signs</a:t>
            </a:r>
          </a:p>
          <a:p>
            <a:pPr marL="342900" marR="0" lvl="0" indent="-342900" algn="just">
              <a:lnSpc>
                <a:spcPct val="107000"/>
              </a:lnSpc>
              <a:spcBef>
                <a:spcPts val="0"/>
              </a:spcBef>
              <a:spcAft>
                <a:spcPts val="800"/>
              </a:spcAft>
              <a:buFont typeface="Symbol" panose="05050102010706020507" pitchFamily="18" charset="2"/>
              <a:buChar char=""/>
            </a:pPr>
            <a:r>
              <a:rPr lang="en-US" sz="2500" dirty="0">
                <a:latin typeface="Times New Roman" panose="02020603050405020304" pitchFamily="18" charset="0"/>
                <a:ea typeface="Calibri" panose="020F0502020204030204" pitchFamily="34" charset="0"/>
                <a:cs typeface="Times New Roman" panose="02020603050405020304" pitchFamily="18" charset="0"/>
              </a:rPr>
              <a:t>Urine analysis</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4607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8145" y="1039090"/>
            <a:ext cx="7750395" cy="2602636"/>
          </a:xfrm>
          <a:prstGeom prst="rect">
            <a:avLst/>
          </a:prstGeom>
        </p:spPr>
        <p:txBody>
          <a:bodyPr wrap="square">
            <a:spAutoFit/>
          </a:bodyPr>
          <a:lstStyle/>
          <a:p>
            <a:pPr algn="just">
              <a:lnSpc>
                <a:spcPct val="107000"/>
              </a:lnSpc>
              <a:spcAft>
                <a:spcPts val="800"/>
              </a:spcAft>
            </a:pPr>
            <a:r>
              <a:rPr lang="en-US"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Woman’s information </a:t>
            </a:r>
          </a:p>
          <a:p>
            <a:pPr algn="just">
              <a:lnSpc>
                <a:spcPct val="107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Fill out name,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age, gravida</a:t>
            </a:r>
            <a:r>
              <a:rPr lang="en-US" sz="2800" dirty="0">
                <a:latin typeface="Times New Roman" panose="02020603050405020304" pitchFamily="18" charset="0"/>
                <a:ea typeface="Calibri" panose="020F0502020204030204" pitchFamily="34" charset="0"/>
                <a:cs typeface="Times New Roman" panose="02020603050405020304" pitchFamily="18" charset="0"/>
              </a:rPr>
              <a:t>, para, hospital number, date and time of admission and time of ruptured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membranes hour </a:t>
            </a:r>
            <a:r>
              <a:rPr lang="en-US" sz="2800" dirty="0">
                <a:latin typeface="Times New Roman" panose="02020603050405020304" pitchFamily="18" charset="0"/>
                <a:ea typeface="Calibri" panose="020F0502020204030204" pitchFamily="34" charset="0"/>
                <a:cs typeface="Times New Roman" panose="02020603050405020304" pitchFamily="18" charset="0"/>
              </a:rPr>
              <a:t>is written at the top of the graph</a:t>
            </a:r>
          </a:p>
          <a:p>
            <a:pPr marR="0" lvl="0" algn="just">
              <a:lnSpc>
                <a:spcPct val="107000"/>
              </a:lnSpc>
              <a:spcBef>
                <a:spcPts val="0"/>
              </a:spcBef>
              <a:spcAft>
                <a:spcPts val="800"/>
              </a:spcAft>
            </a:pPr>
            <a:endParaRPr lang="en-US" sz="2800" dirty="0"/>
          </a:p>
        </p:txBody>
      </p:sp>
      <p:pic>
        <p:nvPicPr>
          <p:cNvPr id="3" name="Picture 2"/>
          <p:cNvPicPr>
            <a:picLocks noChangeAspect="1"/>
          </p:cNvPicPr>
          <p:nvPr/>
        </p:nvPicPr>
        <p:blipFill>
          <a:blip r:embed="rId2"/>
          <a:stretch>
            <a:fillRect/>
          </a:stretch>
        </p:blipFill>
        <p:spPr>
          <a:xfrm>
            <a:off x="748145" y="3186545"/>
            <a:ext cx="7453745" cy="3200400"/>
          </a:xfrm>
          <a:prstGeom prst="rect">
            <a:avLst/>
          </a:prstGeom>
        </p:spPr>
      </p:pic>
    </p:spTree>
    <p:extLst>
      <p:ext uri="{BB962C8B-B14F-4D97-AF65-F5344CB8AC3E}">
        <p14:creationId xmlns:p14="http://schemas.microsoft.com/office/powerpoint/2010/main" val="787503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393" y="3739284"/>
            <a:ext cx="6267450" cy="2752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11382" y="471056"/>
            <a:ext cx="7827818" cy="3135154"/>
          </a:xfrm>
          <a:prstGeom prst="rect">
            <a:avLst/>
          </a:prstGeom>
        </p:spPr>
        <p:txBody>
          <a:bodyPr wrap="square">
            <a:spAutoFit/>
          </a:bodyPr>
          <a:lstStyle/>
          <a:p>
            <a:pPr algn="just">
              <a:lnSpc>
                <a:spcPct val="107000"/>
              </a:lnSpc>
              <a:spcAft>
                <a:spcPts val="8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Fetal condition</a:t>
            </a:r>
          </a:p>
          <a:p>
            <a:pPr algn="just">
              <a:lnSpc>
                <a:spcPct val="107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This part of the graph is used to monitor and assess fetal condition </a:t>
            </a:r>
          </a:p>
          <a:p>
            <a:pPr marL="342900" marR="0" lvl="0" indent="-342900" algn="just">
              <a:lnSpc>
                <a:spcPct val="107000"/>
              </a:lnSpc>
              <a:spcBef>
                <a:spcPts val="0"/>
              </a:spcBef>
              <a:spcAft>
                <a:spcPts val="0"/>
              </a:spcAft>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Fetal heart rate</a:t>
            </a:r>
          </a:p>
          <a:p>
            <a:pPr marL="342900" marR="0" lvl="0" indent="-342900" algn="just">
              <a:lnSpc>
                <a:spcPct val="107000"/>
              </a:lnSpc>
              <a:spcBef>
                <a:spcPts val="0"/>
              </a:spcBef>
              <a:spcAft>
                <a:spcPts val="800"/>
              </a:spcAft>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Liquor (amniotic fluid)</a:t>
            </a:r>
          </a:p>
          <a:p>
            <a:pPr marL="342900" indent="-342900" algn="just">
              <a:lnSpc>
                <a:spcPct val="107000"/>
              </a:lnSpc>
              <a:spcAft>
                <a:spcPts val="800"/>
              </a:spcAft>
              <a:buFont typeface="Symbol" panose="05050102010706020507" pitchFamily="18" charset="2"/>
              <a:buChar char=""/>
            </a:pPr>
            <a:r>
              <a:rPr lang="en-US" sz="2800" dirty="0" err="1">
                <a:latin typeface="Times New Roman" panose="02020603050405020304" pitchFamily="18" charset="0"/>
                <a:cs typeface="Times New Roman" panose="02020603050405020304" pitchFamily="18" charset="0"/>
              </a:rPr>
              <a:t>Moulding</a:t>
            </a:r>
            <a:r>
              <a:rPr lang="en-US" sz="2800" dirty="0">
                <a:latin typeface="Times New Roman" panose="02020603050405020304" pitchFamily="18" charset="0"/>
                <a:cs typeface="Times New Roman" panose="02020603050405020304" pitchFamily="18" charset="0"/>
              </a:rPr>
              <a:t> the fetal skull bones</a:t>
            </a:r>
          </a:p>
        </p:txBody>
      </p:sp>
    </p:spTree>
    <p:extLst>
      <p:ext uri="{BB962C8B-B14F-4D97-AF65-F5344CB8AC3E}">
        <p14:creationId xmlns:p14="http://schemas.microsoft.com/office/powerpoint/2010/main" val="2936065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413" y="443754"/>
            <a:ext cx="8202706" cy="5085623"/>
          </a:xfrm>
          <a:prstGeom prst="rect">
            <a:avLst/>
          </a:prstGeom>
        </p:spPr>
        <p:txBody>
          <a:bodyPr wrap="square">
            <a:spAutoFit/>
          </a:bodyPr>
          <a:lstStyle/>
          <a:p>
            <a:pPr algn="just">
              <a:lnSpc>
                <a:spcPct val="107000"/>
              </a:lnSpc>
              <a:spcAft>
                <a:spcPts val="800"/>
              </a:spcAft>
            </a:pPr>
            <a:r>
              <a:rPr lang="en-US" sz="2700" dirty="0">
                <a:latin typeface="Times New Roman" panose="02020603050405020304" pitchFamily="18" charset="0"/>
                <a:ea typeface="Calibri" panose="020F0502020204030204" pitchFamily="34" charset="0"/>
                <a:cs typeface="Times New Roman" panose="02020603050405020304" pitchFamily="18" charset="0"/>
              </a:rPr>
              <a:t>The following observation are recorded on the partograph immediately below the fetal heart rate</a:t>
            </a:r>
          </a:p>
          <a:p>
            <a:pPr marL="342900" marR="0" lvl="0" indent="-342900" algn="just">
              <a:lnSpc>
                <a:spcPct val="107000"/>
              </a:lnSpc>
              <a:spcBef>
                <a:spcPts val="0"/>
              </a:spcBef>
              <a:spcAft>
                <a:spcPts val="0"/>
              </a:spcAft>
              <a:buFont typeface="Courier New" panose="02070309020205020404" pitchFamily="49" charset="0"/>
              <a:buChar char="o"/>
            </a:pPr>
            <a:r>
              <a:rPr lang="en-US" sz="2700" dirty="0">
                <a:latin typeface="Times New Roman" panose="02020603050405020304" pitchFamily="18" charset="0"/>
                <a:ea typeface="Calibri" panose="020F0502020204030204" pitchFamily="34" charset="0"/>
                <a:cs typeface="Times New Roman" panose="02020603050405020304" pitchFamily="18" charset="0"/>
              </a:rPr>
              <a:t>It </a:t>
            </a:r>
            <a:r>
              <a:rPr lang="en-US" sz="2700" dirty="0" smtClean="0">
                <a:latin typeface="Times New Roman" panose="02020603050405020304" pitchFamily="18" charset="0"/>
                <a:ea typeface="Calibri" panose="020F0502020204030204" pitchFamily="34" charset="0"/>
                <a:cs typeface="Times New Roman" panose="02020603050405020304" pitchFamily="18" charset="0"/>
              </a:rPr>
              <a:t>membranes </a:t>
            </a:r>
            <a:r>
              <a:rPr lang="en-US" sz="2700" dirty="0">
                <a:latin typeface="Times New Roman" panose="02020603050405020304" pitchFamily="18" charset="0"/>
                <a:ea typeface="Calibri" panose="020F0502020204030204" pitchFamily="34" charset="0"/>
                <a:cs typeface="Times New Roman" panose="02020603050405020304" pitchFamily="18" charset="0"/>
              </a:rPr>
              <a:t>are </a:t>
            </a:r>
            <a:r>
              <a:rPr lang="en-US" sz="2700" b="1" dirty="0">
                <a:latin typeface="Times New Roman" panose="02020603050405020304" pitchFamily="18" charset="0"/>
                <a:ea typeface="Calibri" panose="020F0502020204030204" pitchFamily="34" charset="0"/>
                <a:cs typeface="Times New Roman" panose="02020603050405020304" pitchFamily="18" charset="0"/>
              </a:rPr>
              <a:t>not ruptured </a:t>
            </a:r>
            <a:r>
              <a:rPr lang="en-US" sz="2700" dirty="0" smtClean="0">
                <a:latin typeface="Times New Roman" panose="02020603050405020304" pitchFamily="18" charset="0"/>
                <a:ea typeface="Calibri" panose="020F0502020204030204" pitchFamily="34" charset="0"/>
                <a:cs typeface="Times New Roman" panose="02020603050405020304" pitchFamily="18" charset="0"/>
              </a:rPr>
              <a:t>record letter </a:t>
            </a:r>
            <a:r>
              <a:rPr lang="en-US" sz="27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“I”</a:t>
            </a:r>
            <a:r>
              <a:rPr lang="en-US" sz="2700" dirty="0">
                <a:latin typeface="Times New Roman" panose="02020603050405020304" pitchFamily="18" charset="0"/>
                <a:ea typeface="Calibri" panose="020F0502020204030204" pitchFamily="34" charset="0"/>
                <a:cs typeface="Times New Roman" panose="02020603050405020304" pitchFamily="18" charset="0"/>
              </a:rPr>
              <a:t> for intact.</a:t>
            </a:r>
          </a:p>
          <a:p>
            <a:pPr marL="342900" marR="0" lvl="0" indent="-342900" algn="just">
              <a:lnSpc>
                <a:spcPct val="107000"/>
              </a:lnSpc>
              <a:spcBef>
                <a:spcPts val="0"/>
              </a:spcBef>
              <a:spcAft>
                <a:spcPts val="0"/>
              </a:spcAft>
              <a:buFont typeface="Courier New" panose="02070309020205020404" pitchFamily="49" charset="0"/>
              <a:buChar char="o"/>
            </a:pPr>
            <a:r>
              <a:rPr lang="en-US" sz="2700" dirty="0">
                <a:latin typeface="Times New Roman" panose="02020603050405020304" pitchFamily="18" charset="0"/>
                <a:ea typeface="Calibri" panose="020F0502020204030204" pitchFamily="34" charset="0"/>
                <a:cs typeface="Times New Roman" panose="02020603050405020304" pitchFamily="18" charset="0"/>
              </a:rPr>
              <a:t>If </a:t>
            </a:r>
            <a:r>
              <a:rPr lang="en-US" sz="2700" dirty="0" smtClean="0">
                <a:latin typeface="Times New Roman" panose="02020603050405020304" pitchFamily="18" charset="0"/>
                <a:ea typeface="Calibri" panose="020F0502020204030204" pitchFamily="34" charset="0"/>
                <a:cs typeface="Times New Roman" panose="02020603050405020304" pitchFamily="18" charset="0"/>
              </a:rPr>
              <a:t>membranes </a:t>
            </a:r>
            <a:r>
              <a:rPr lang="en-US" sz="2700" dirty="0">
                <a:latin typeface="Times New Roman" panose="02020603050405020304" pitchFamily="18" charset="0"/>
                <a:ea typeface="Calibri" panose="020F0502020204030204" pitchFamily="34" charset="0"/>
                <a:cs typeface="Times New Roman" panose="02020603050405020304" pitchFamily="18" charset="0"/>
              </a:rPr>
              <a:t>are </a:t>
            </a:r>
            <a:r>
              <a:rPr lang="en-US" sz="2700" b="1" dirty="0">
                <a:latin typeface="Times New Roman" panose="02020603050405020304" pitchFamily="18" charset="0"/>
                <a:ea typeface="Calibri" panose="020F0502020204030204" pitchFamily="34" charset="0"/>
                <a:cs typeface="Times New Roman" panose="02020603050405020304" pitchFamily="18" charset="0"/>
              </a:rPr>
              <a:t>ruptured</a:t>
            </a:r>
            <a:r>
              <a:rPr lang="en-US" sz="2700" dirty="0">
                <a:latin typeface="Times New Roman" panose="02020603050405020304" pitchFamily="18" charset="0"/>
                <a:ea typeface="Calibri" panose="020F0502020204030204" pitchFamily="34" charset="0"/>
                <a:cs typeface="Times New Roman" panose="02020603050405020304" pitchFamily="18" charset="0"/>
              </a:rPr>
              <a:t> liquor is clear, </a:t>
            </a:r>
            <a:r>
              <a:rPr lang="en-US" sz="2700" dirty="0" smtClean="0">
                <a:latin typeface="Times New Roman" panose="02020603050405020304" pitchFamily="18" charset="0"/>
                <a:ea typeface="Calibri" panose="020F0502020204030204" pitchFamily="34" charset="0"/>
                <a:cs typeface="Times New Roman" panose="02020603050405020304" pitchFamily="18" charset="0"/>
              </a:rPr>
              <a:t>record letter </a:t>
            </a:r>
            <a:r>
              <a:rPr lang="en-US" sz="27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t>
            </a:r>
            <a:r>
              <a:rPr lang="en-US" sz="2700" dirty="0">
                <a:latin typeface="Times New Roman" panose="02020603050405020304" pitchFamily="18" charset="0"/>
                <a:ea typeface="Calibri" panose="020F0502020204030204" pitchFamily="34" charset="0"/>
                <a:cs typeface="Times New Roman" panose="02020603050405020304" pitchFamily="18" charset="0"/>
              </a:rPr>
              <a:t> (clear)</a:t>
            </a:r>
          </a:p>
          <a:p>
            <a:pPr marL="342900" marR="0" lvl="0" indent="-342900" algn="just">
              <a:lnSpc>
                <a:spcPct val="107000"/>
              </a:lnSpc>
              <a:spcBef>
                <a:spcPts val="0"/>
              </a:spcBef>
              <a:spcAft>
                <a:spcPts val="0"/>
              </a:spcAft>
              <a:buFont typeface="Courier New" panose="02070309020205020404" pitchFamily="49" charset="0"/>
              <a:buChar char="o"/>
            </a:pPr>
            <a:r>
              <a:rPr lang="en-US" sz="2700" dirty="0">
                <a:latin typeface="Times New Roman" panose="02020603050405020304" pitchFamily="18" charset="0"/>
                <a:ea typeface="Calibri" panose="020F0502020204030204" pitchFamily="34" charset="0"/>
                <a:cs typeface="Times New Roman" panose="02020603050405020304" pitchFamily="18" charset="0"/>
              </a:rPr>
              <a:t>If </a:t>
            </a:r>
            <a:r>
              <a:rPr lang="en-US" sz="2700" dirty="0" smtClean="0">
                <a:latin typeface="Times New Roman" panose="02020603050405020304" pitchFamily="18" charset="0"/>
                <a:ea typeface="Calibri" panose="020F0502020204030204" pitchFamily="34" charset="0"/>
                <a:cs typeface="Times New Roman" panose="02020603050405020304" pitchFamily="18" charset="0"/>
              </a:rPr>
              <a:t>amniotic fluid </a:t>
            </a:r>
            <a:r>
              <a:rPr lang="en-US" sz="2700" dirty="0">
                <a:latin typeface="Times New Roman" panose="02020603050405020304" pitchFamily="18" charset="0"/>
                <a:ea typeface="Calibri" panose="020F0502020204030204" pitchFamily="34" charset="0"/>
                <a:cs typeface="Times New Roman" panose="02020603050405020304" pitchFamily="18" charset="0"/>
              </a:rPr>
              <a:t>is </a:t>
            </a:r>
            <a:r>
              <a:rPr lang="en-US" sz="2700" b="1" dirty="0">
                <a:latin typeface="Times New Roman" panose="02020603050405020304" pitchFamily="18" charset="0"/>
                <a:ea typeface="Calibri" panose="020F0502020204030204" pitchFamily="34" charset="0"/>
                <a:cs typeface="Times New Roman" panose="02020603050405020304" pitchFamily="18" charset="0"/>
              </a:rPr>
              <a:t>blood stained </a:t>
            </a:r>
            <a:r>
              <a:rPr lang="en-US" sz="2700" dirty="0">
                <a:latin typeface="Times New Roman" panose="02020603050405020304" pitchFamily="18" charset="0"/>
                <a:ea typeface="Calibri" panose="020F0502020204030204" pitchFamily="34" charset="0"/>
                <a:cs typeface="Times New Roman" panose="02020603050405020304" pitchFamily="18" charset="0"/>
              </a:rPr>
              <a:t>record </a:t>
            </a:r>
            <a:r>
              <a:rPr lang="en-US" sz="2700" dirty="0" smtClean="0">
                <a:latin typeface="Times New Roman" panose="02020603050405020304" pitchFamily="18" charset="0"/>
                <a:ea typeface="Calibri" panose="020F0502020204030204" pitchFamily="34" charset="0"/>
                <a:cs typeface="Times New Roman" panose="02020603050405020304" pitchFamily="18" charset="0"/>
              </a:rPr>
              <a:t>letter </a:t>
            </a:r>
            <a:r>
              <a:rPr lang="en-US" sz="2700" dirty="0">
                <a:latin typeface="Times New Roman" panose="02020603050405020304" pitchFamily="18" charset="0"/>
                <a:ea typeface="Calibri" panose="020F0502020204030204" pitchFamily="34" charset="0"/>
                <a:cs typeface="Times New Roman" panose="02020603050405020304" pitchFamily="18" charset="0"/>
              </a:rPr>
              <a:t>“</a:t>
            </a:r>
            <a:r>
              <a:rPr lang="en-US" sz="27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B</a:t>
            </a:r>
            <a:r>
              <a:rPr lang="en-US" sz="27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en-US" sz="2700" dirty="0">
                <a:latin typeface="Times New Roman" panose="02020603050405020304" pitchFamily="18" charset="0"/>
                <a:ea typeface="Calibri" panose="020F0502020204030204" pitchFamily="34" charset="0"/>
                <a:cs typeface="Times New Roman" panose="02020603050405020304" pitchFamily="18" charset="0"/>
              </a:rPr>
              <a:t> (blood)</a:t>
            </a:r>
          </a:p>
          <a:p>
            <a:pPr marL="342900" marR="0" lvl="0" indent="-342900" algn="just">
              <a:lnSpc>
                <a:spcPct val="107000"/>
              </a:lnSpc>
              <a:spcBef>
                <a:spcPts val="0"/>
              </a:spcBef>
              <a:spcAft>
                <a:spcPts val="0"/>
              </a:spcAft>
              <a:buFont typeface="Courier New" panose="02070309020205020404" pitchFamily="49" charset="0"/>
              <a:buChar char="o"/>
            </a:pPr>
            <a:r>
              <a:rPr lang="en-US" sz="2700" dirty="0">
                <a:latin typeface="Times New Roman" panose="02020603050405020304" pitchFamily="18" charset="0"/>
                <a:ea typeface="Calibri" panose="020F0502020204030204" pitchFamily="34" charset="0"/>
                <a:cs typeface="Times New Roman" panose="02020603050405020304" pitchFamily="18" charset="0"/>
              </a:rPr>
              <a:t>If </a:t>
            </a:r>
            <a:r>
              <a:rPr lang="en-US" sz="2700" dirty="0" smtClean="0">
                <a:latin typeface="Times New Roman" panose="02020603050405020304" pitchFamily="18" charset="0"/>
                <a:ea typeface="Calibri" panose="020F0502020204030204" pitchFamily="34" charset="0"/>
                <a:cs typeface="Times New Roman" panose="02020603050405020304" pitchFamily="18" charset="0"/>
              </a:rPr>
              <a:t>amniotic fluid </a:t>
            </a:r>
            <a:r>
              <a:rPr lang="en-US" sz="2700" dirty="0">
                <a:latin typeface="Times New Roman" panose="02020603050405020304" pitchFamily="18" charset="0"/>
                <a:ea typeface="Calibri" panose="020F0502020204030204" pitchFamily="34" charset="0"/>
                <a:cs typeface="Times New Roman" panose="02020603050405020304" pitchFamily="18" charset="0"/>
              </a:rPr>
              <a:t>is </a:t>
            </a:r>
            <a:r>
              <a:rPr lang="en-US" sz="2700" b="1" dirty="0">
                <a:latin typeface="Times New Roman" panose="02020603050405020304" pitchFamily="18" charset="0"/>
                <a:ea typeface="Calibri" panose="020F0502020204030204" pitchFamily="34" charset="0"/>
                <a:cs typeface="Times New Roman" panose="02020603050405020304" pitchFamily="18" charset="0"/>
              </a:rPr>
              <a:t>green, greenish yellow </a:t>
            </a:r>
            <a:r>
              <a:rPr lang="en-US" sz="2700" dirty="0">
                <a:latin typeface="Times New Roman" panose="02020603050405020304" pitchFamily="18" charset="0"/>
                <a:ea typeface="Calibri" panose="020F0502020204030204" pitchFamily="34" charset="0"/>
                <a:cs typeface="Times New Roman" panose="02020603050405020304" pitchFamily="18" charset="0"/>
              </a:rPr>
              <a:t>in color (meconium stained) record </a:t>
            </a:r>
            <a:r>
              <a:rPr lang="en-US" sz="2700" dirty="0" smtClean="0">
                <a:latin typeface="Times New Roman" panose="02020603050405020304" pitchFamily="18" charset="0"/>
                <a:ea typeface="Calibri" panose="020F0502020204030204" pitchFamily="34" charset="0"/>
                <a:cs typeface="Times New Roman" panose="02020603050405020304" pitchFamily="18" charset="0"/>
              </a:rPr>
              <a:t>letter </a:t>
            </a:r>
            <a:r>
              <a:rPr lang="en-US" sz="2700" dirty="0">
                <a:latin typeface="Times New Roman" panose="02020603050405020304" pitchFamily="18" charset="0"/>
                <a:ea typeface="Calibri" panose="020F0502020204030204" pitchFamily="34" charset="0"/>
                <a:cs typeface="Times New Roman" panose="02020603050405020304" pitchFamily="18" charset="0"/>
              </a:rPr>
              <a:t>“</a:t>
            </a:r>
            <a:r>
              <a:rPr lang="en-US" sz="27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M</a:t>
            </a:r>
            <a:r>
              <a:rPr lang="en-US" sz="2700" dirty="0">
                <a:latin typeface="Times New Roman" panose="02020603050405020304" pitchFamily="18" charset="0"/>
                <a:ea typeface="Calibri" panose="020F0502020204030204" pitchFamily="34" charset="0"/>
                <a:cs typeface="Times New Roman" panose="02020603050405020304" pitchFamily="18" charset="0"/>
              </a:rPr>
              <a:t>” (meconium)</a:t>
            </a:r>
          </a:p>
          <a:p>
            <a:pPr marL="342900" marR="0" lvl="0" indent="-342900" algn="just">
              <a:lnSpc>
                <a:spcPct val="107000"/>
              </a:lnSpc>
              <a:spcBef>
                <a:spcPts val="0"/>
              </a:spcBef>
              <a:spcAft>
                <a:spcPts val="800"/>
              </a:spcAft>
              <a:buFont typeface="Courier New" panose="02070309020205020404" pitchFamily="49" charset="0"/>
              <a:buChar char="o"/>
            </a:pPr>
            <a:r>
              <a:rPr lang="en-US" sz="2700" dirty="0">
                <a:latin typeface="Times New Roman" panose="02020603050405020304" pitchFamily="18" charset="0"/>
                <a:ea typeface="Calibri" panose="020F0502020204030204" pitchFamily="34" charset="0"/>
                <a:cs typeface="Times New Roman" panose="02020603050405020304" pitchFamily="18" charset="0"/>
              </a:rPr>
              <a:t>If </a:t>
            </a:r>
            <a:r>
              <a:rPr lang="en-US" sz="2700" dirty="0" smtClean="0">
                <a:latin typeface="Times New Roman" panose="02020603050405020304" pitchFamily="18" charset="0"/>
                <a:ea typeface="Calibri" panose="020F0502020204030204" pitchFamily="34" charset="0"/>
                <a:cs typeface="Times New Roman" panose="02020603050405020304" pitchFamily="18" charset="0"/>
              </a:rPr>
              <a:t>amniotic fluid </a:t>
            </a:r>
            <a:r>
              <a:rPr lang="en-US" sz="2700" dirty="0">
                <a:latin typeface="Times New Roman" panose="02020603050405020304" pitchFamily="18" charset="0"/>
                <a:ea typeface="Calibri" panose="020F0502020204030204" pitchFamily="34" charset="0"/>
                <a:cs typeface="Times New Roman" panose="02020603050405020304" pitchFamily="18" charset="0"/>
              </a:rPr>
              <a:t>is </a:t>
            </a:r>
            <a:r>
              <a:rPr lang="en-US" sz="2700" b="1" dirty="0">
                <a:latin typeface="Times New Roman" panose="02020603050405020304" pitchFamily="18" charset="0"/>
                <a:ea typeface="Calibri" panose="020F0502020204030204" pitchFamily="34" charset="0"/>
                <a:cs typeface="Times New Roman" panose="02020603050405020304" pitchFamily="18" charset="0"/>
              </a:rPr>
              <a:t>absent</a:t>
            </a:r>
            <a:r>
              <a:rPr lang="en-US" sz="2700" dirty="0">
                <a:latin typeface="Times New Roman" panose="02020603050405020304" pitchFamily="18" charset="0"/>
                <a:ea typeface="Calibri" panose="020F0502020204030204" pitchFamily="34" charset="0"/>
                <a:cs typeface="Times New Roman" panose="02020603050405020304" pitchFamily="18" charset="0"/>
              </a:rPr>
              <a:t> </a:t>
            </a:r>
            <a:r>
              <a:rPr lang="en-US" sz="2700" dirty="0" smtClean="0">
                <a:latin typeface="Times New Roman" panose="02020603050405020304" pitchFamily="18" charset="0"/>
                <a:ea typeface="Calibri" panose="020F0502020204030204" pitchFamily="34" charset="0"/>
                <a:cs typeface="Times New Roman" panose="02020603050405020304" pitchFamily="18" charset="0"/>
              </a:rPr>
              <a:t>record </a:t>
            </a:r>
            <a:r>
              <a:rPr lang="en-US" sz="2700" dirty="0">
                <a:latin typeface="Times New Roman" panose="02020603050405020304" pitchFamily="18" charset="0"/>
                <a:ea typeface="Calibri" panose="020F0502020204030204" pitchFamily="34" charset="0"/>
                <a:cs typeface="Times New Roman" panose="02020603050405020304" pitchFamily="18" charset="0"/>
              </a:rPr>
              <a:t>letter “</a:t>
            </a:r>
            <a:r>
              <a:rPr lang="en-US" sz="27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a:t>
            </a:r>
            <a:r>
              <a:rPr lang="en-US" sz="2700" dirty="0">
                <a:latin typeface="Times New Roman" panose="02020603050405020304" pitchFamily="18" charset="0"/>
                <a:ea typeface="Calibri" panose="020F0502020204030204" pitchFamily="34" charset="0"/>
                <a:cs typeface="Times New Roman" panose="02020603050405020304" pitchFamily="18" charset="0"/>
              </a:rPr>
              <a:t> (absent</a:t>
            </a:r>
            <a:r>
              <a:rPr lang="en-US" dirty="0">
                <a:latin typeface="Segoe UI Historic" panose="020B0502040204020203" pitchFamily="34"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54205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2726" y="831273"/>
            <a:ext cx="7855529" cy="5514110"/>
          </a:xfrm>
          <a:prstGeom prst="rect">
            <a:avLst/>
          </a:prstGeom>
        </p:spPr>
      </p:pic>
    </p:spTree>
    <p:extLst>
      <p:ext uri="{BB962C8B-B14F-4D97-AF65-F5344CB8AC3E}">
        <p14:creationId xmlns:p14="http://schemas.microsoft.com/office/powerpoint/2010/main" val="3750183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1055" y="762000"/>
            <a:ext cx="7869382" cy="5339667"/>
          </a:xfrm>
          <a:prstGeom prst="rect">
            <a:avLst/>
          </a:prstGeom>
        </p:spPr>
        <p:txBody>
          <a:bodyPr wrap="square">
            <a:spAutoFit/>
          </a:bodyPr>
          <a:lstStyle/>
          <a:p>
            <a:pPr algn="just">
              <a:lnSpc>
                <a:spcPct val="107000"/>
              </a:lnSpc>
              <a:spcAft>
                <a:spcPts val="8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Fetal Heart </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Rate (FHR)</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FHR </a:t>
            </a:r>
            <a:r>
              <a:rPr lang="en-US" sz="2800" dirty="0">
                <a:latin typeface="Times New Roman" panose="02020603050405020304" pitchFamily="18" charset="0"/>
                <a:ea typeface="Calibri" panose="020F0502020204030204" pitchFamily="34" charset="0"/>
                <a:cs typeface="Times New Roman" panose="02020603050405020304" pitchFamily="18" charset="0"/>
              </a:rPr>
              <a:t>is recorded at the top of the partograph and record every ½</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hour. The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FHR </a:t>
            </a:r>
            <a:r>
              <a:rPr lang="en-US" sz="2800" dirty="0">
                <a:latin typeface="Times New Roman" panose="02020603050405020304" pitchFamily="18" charset="0"/>
                <a:ea typeface="Calibri" panose="020F0502020204030204" pitchFamily="34" charset="0"/>
                <a:cs typeface="Times New Roman" panose="02020603050405020304" pitchFamily="18" charset="0"/>
              </a:rPr>
              <a:t>indicates the state of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fetus </a:t>
            </a:r>
            <a:r>
              <a:rPr lang="en-US" sz="2800" dirty="0">
                <a:latin typeface="Times New Roman" panose="02020603050405020304" pitchFamily="18" charset="0"/>
                <a:ea typeface="Calibri" panose="020F0502020204030204" pitchFamily="34" charset="0"/>
                <a:cs typeface="Times New Roman" panose="02020603050405020304" pitchFamily="18" charset="0"/>
              </a:rPr>
              <a:t>inside the uterus. Observation of the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FHR </a:t>
            </a:r>
            <a:r>
              <a:rPr lang="en-US" sz="2800" dirty="0">
                <a:latin typeface="Times New Roman" panose="02020603050405020304" pitchFamily="18" charset="0"/>
                <a:ea typeface="Calibri" panose="020F0502020204030204" pitchFamily="34" charset="0"/>
                <a:cs typeface="Times New Roman" panose="02020603050405020304" pitchFamily="18" charset="0"/>
              </a:rPr>
              <a:t>is a safe and reliable clinical way of knowing that the fetus is well. Each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square in </a:t>
            </a:r>
            <a:r>
              <a:rPr lang="en-US" sz="2800" dirty="0">
                <a:latin typeface="Times New Roman" panose="02020603050405020304" pitchFamily="18" charset="0"/>
                <a:ea typeface="Calibri" panose="020F0502020204030204" pitchFamily="34" charset="0"/>
                <a:cs typeface="Times New Roman" panose="02020603050405020304" pitchFamily="18" charset="0"/>
              </a:rPr>
              <a:t>the graph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indicates ½ hour </a:t>
            </a:r>
            <a:r>
              <a:rPr lang="en-US" sz="2800" dirty="0">
                <a:latin typeface="Times New Roman" panose="02020603050405020304" pitchFamily="18" charset="0"/>
                <a:ea typeface="Calibri" panose="020F0502020204030204" pitchFamily="34" charset="0"/>
                <a:cs typeface="Times New Roman" panose="02020603050405020304" pitchFamily="18" charset="0"/>
              </a:rPr>
              <a:t>and fetal heart is recorded every ½ hour and count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for 1 min. Average </a:t>
            </a:r>
            <a:r>
              <a:rPr lang="en-US" sz="2800" dirty="0">
                <a:latin typeface="Times New Roman" panose="02020603050405020304" pitchFamily="18" charset="0"/>
                <a:ea typeface="Calibri" panose="020F0502020204030204" pitchFamily="34" charset="0"/>
                <a:cs typeface="Times New Roman" panose="02020603050405020304" pitchFamily="18" charset="0"/>
              </a:rPr>
              <a:t>base line rate should be between 100-180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beats/min.</a:t>
            </a:r>
          </a:p>
          <a:p>
            <a:pPr algn="just">
              <a:lnSpc>
                <a:spcPct val="107000"/>
              </a:lnSpc>
              <a:spcAft>
                <a:spcPts val="80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Cont..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88556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8983" y="1233055"/>
            <a:ext cx="7675418" cy="3883114"/>
          </a:xfrm>
          <a:prstGeom prst="rect">
            <a:avLst/>
          </a:prstGeom>
        </p:spPr>
        <p:txBody>
          <a:bodyPr wrap="square">
            <a:spAutoFit/>
          </a:bodyPr>
          <a:lstStyle/>
          <a:p>
            <a:pPr algn="just">
              <a:lnSpc>
                <a:spcPct val="107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Plot one dot (•) in the line at the level of the FHR indicated in figure on left side. If the heart rate remains abnormal (ᛎ100 or ᛏ 180 beats/min), take action immediately.</a:t>
            </a:r>
          </a:p>
          <a:p>
            <a:pPr algn="just">
              <a:lnSpc>
                <a:spcPct val="107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Observe and record the color of amniotic fluid at every vaginal examination. Normally the amniotic sac contains whitish watery fluid, occasionally with flakes of vernix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caceosa</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771805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8905" y="927846"/>
            <a:ext cx="7893423" cy="5245731"/>
          </a:xfrm>
          <a:prstGeom prst="rect">
            <a:avLst/>
          </a:prstGeom>
        </p:spPr>
        <p:txBody>
          <a:bodyPr wrap="square">
            <a:spAutoFit/>
          </a:bodyPr>
          <a:lstStyle/>
          <a:p>
            <a:pPr algn="just">
              <a:lnSpc>
                <a:spcPct val="107000"/>
              </a:lnSpc>
              <a:spcAft>
                <a:spcPts val="8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Determining whether the membranes have ruptured or not;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Wingdings" panose="05000000000000000000" pitchFamily="2" charset="2"/>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Intact membranes feel like a slippery membrane over the fetal presenting part.</a:t>
            </a:r>
          </a:p>
          <a:p>
            <a:pPr marL="342900" marR="0" lvl="0" indent="-342900" algn="just">
              <a:lnSpc>
                <a:spcPct val="107000"/>
              </a:lnSpc>
              <a:spcBef>
                <a:spcPts val="0"/>
              </a:spcBef>
              <a:spcAft>
                <a:spcPts val="0"/>
              </a:spcAft>
              <a:buFont typeface="Wingdings" panose="05000000000000000000" pitchFamily="2" charset="2"/>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If the membranes are bulging,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like </a:t>
            </a:r>
            <a:r>
              <a:rPr lang="en-US" sz="2800" dirty="0">
                <a:latin typeface="Times New Roman" panose="02020603050405020304" pitchFamily="18" charset="0"/>
                <a:ea typeface="Calibri" panose="020F0502020204030204" pitchFamily="34" charset="0"/>
                <a:cs typeface="Times New Roman" panose="02020603050405020304" pitchFamily="18" charset="0"/>
              </a:rPr>
              <a:t>a slippery, fluid filled balloon over the presenting part. It may be difficult to feel the fetal presentation clearly if membranes are bulging tensely.</a:t>
            </a:r>
          </a:p>
          <a:p>
            <a:pPr marL="342900" marR="0" lvl="0" indent="-342900" algn="just">
              <a:lnSpc>
                <a:spcPct val="107000"/>
              </a:lnSpc>
              <a:spcBef>
                <a:spcPts val="0"/>
              </a:spcBef>
              <a:spcAft>
                <a:spcPts val="0"/>
              </a:spcAft>
              <a:buFont typeface="Wingdings" panose="05000000000000000000" pitchFamily="2" charset="2"/>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If the membranes have ruptured, fluid will often drain from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vagina.</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pPr>
            <a:endParaRPr lang="en-US" sz="28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8048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665018" y="507062"/>
            <a:ext cx="7855527"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PARTOGRAPH</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280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The </a:t>
            </a:r>
            <a:r>
              <a:rPr kumimoji="0" lang="en-US" altLang="en-US" sz="280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partograph</a:t>
            </a:r>
            <a:r>
              <a:rPr kumimoji="0" lang="en-US" altLang="en-US" sz="280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functions as a graphical tool to visually monitor the progress of </a:t>
            </a:r>
            <a:r>
              <a:rPr kumimoji="0" lang="en-US" altLang="en-US" sz="280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labour</a:t>
            </a:r>
            <a:r>
              <a:rPr kumimoji="0" lang="en-US" altLang="en-US" sz="280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maternal well-being, and the fetal condition throughout the labor and childbirth process.</a:t>
            </a: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280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It comprises a graph that documents the time-based advancement of </a:t>
            </a:r>
            <a:r>
              <a:rPr kumimoji="0" lang="en-US" altLang="en-US" sz="280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labour</a:t>
            </a:r>
            <a:r>
              <a:rPr kumimoji="0" lang="en-US" altLang="en-US" sz="280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offering a visual representation. </a:t>
            </a: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280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This tool creates a graphic record reflecting the </a:t>
            </a:r>
            <a:r>
              <a:rPr kumimoji="0" lang="en-US" altLang="en-US" sz="280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labour's</a:t>
            </a:r>
            <a:r>
              <a:rPr kumimoji="0" lang="en-US" altLang="en-US" sz="280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progression and relevant</a:t>
            </a:r>
            <a:r>
              <a:rPr kumimoji="0" lang="en-US" altLang="en-US" sz="2800" i="0" u="none" strike="noStrike" cap="none" normalizeH="0" dirty="0" smtClean="0">
                <a:ln>
                  <a:noFill/>
                </a:ln>
                <a:solidFill>
                  <a:srgbClr val="000000"/>
                </a:solidFill>
                <a:effectLst/>
                <a:latin typeface="Times New Roman" panose="02020603050405020304" pitchFamily="18" charset="0"/>
                <a:cs typeface="Times New Roman" panose="02020603050405020304" pitchFamily="18" charset="0"/>
              </a:rPr>
              <a:t> record of </a:t>
            </a:r>
            <a:r>
              <a:rPr kumimoji="0" lang="en-US" altLang="en-US" sz="280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maternal and fetal information.</a:t>
            </a: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pPr>
            <a:endParaRPr lang="en-US" altLang="en-US" sz="2800" dirty="0">
              <a:solidFill>
                <a:srgbClr val="000000"/>
              </a:solidFill>
              <a:latin typeface="+mn-lt"/>
            </a:endParaRPr>
          </a:p>
          <a:p>
            <a:pPr marR="0" lvl="0" algn="just" defTabSz="914400" rtl="0" eaLnBrk="0" fontAlgn="base" latinLnBrk="0" hangingPunct="0">
              <a:lnSpc>
                <a:spcPct val="100000"/>
              </a:lnSpc>
              <a:spcBef>
                <a:spcPct val="0"/>
              </a:spcBef>
              <a:spcAft>
                <a:spcPct val="0"/>
              </a:spcAft>
              <a:buClrTx/>
              <a:buSzTx/>
              <a:tabLst/>
            </a:pPr>
            <a:r>
              <a:rPr kumimoji="0" lang="en-US" altLang="en-US" sz="2800" i="0" u="none" strike="noStrike" cap="none" normalizeH="0" baseline="0" dirty="0" smtClean="0">
                <a:ln>
                  <a:noFill/>
                </a:ln>
                <a:solidFill>
                  <a:srgbClr val="000000"/>
                </a:solidFill>
                <a:effectLst/>
                <a:latin typeface="+mn-lt"/>
              </a:rPr>
              <a:t>Cont..</a:t>
            </a:r>
          </a:p>
        </p:txBody>
      </p:sp>
    </p:spTree>
    <p:extLst>
      <p:ext uri="{BB962C8B-B14F-4D97-AF65-F5344CB8AC3E}">
        <p14:creationId xmlns:p14="http://schemas.microsoft.com/office/powerpoint/2010/main" val="16904800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8873" y="845127"/>
            <a:ext cx="7716982" cy="4907754"/>
          </a:xfrm>
          <a:prstGeom prst="rect">
            <a:avLst/>
          </a:prstGeom>
        </p:spPr>
        <p:txBody>
          <a:bodyPr wrap="square">
            <a:spAutoFit/>
          </a:bodyPr>
          <a:lstStyle/>
          <a:p>
            <a:pPr marL="457200" marR="0" algn="just">
              <a:lnSpc>
                <a:spcPct val="107000"/>
              </a:lnSpc>
              <a:spcBef>
                <a:spcPts val="0"/>
              </a:spcBef>
              <a:spcAft>
                <a:spcPts val="0"/>
              </a:spcAft>
            </a:pP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Moulding</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of the fetal skull bones</a:t>
            </a:r>
          </a:p>
          <a:p>
            <a:pPr marL="457200" marR="0" algn="just">
              <a:lnSpc>
                <a:spcPct val="107000"/>
              </a:lnSpc>
              <a:spcBef>
                <a:spcPts val="0"/>
              </a:spcBef>
              <a:spcAft>
                <a:spcPts val="0"/>
              </a:spcAft>
            </a:pPr>
            <a:endParaRPr lang="en-US" sz="2800" b="1" dirty="0" smtClean="0">
              <a:latin typeface="Times New Roman" panose="02020603050405020304" pitchFamily="18"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0"/>
              </a:spcAft>
            </a:pP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Moulding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is </a:t>
            </a:r>
            <a:r>
              <a:rPr lang="en-US" sz="2800" dirty="0">
                <a:latin typeface="Times New Roman" panose="02020603050405020304" pitchFamily="18" charset="0"/>
                <a:ea typeface="Calibri" panose="020F0502020204030204" pitchFamily="34" charset="0"/>
                <a:cs typeface="Times New Roman" panose="02020603050405020304" pitchFamily="18" charset="0"/>
              </a:rPr>
              <a:t>important indication of how adequately pelvis can accommodate the fetal head. Increasing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moulding</a:t>
            </a:r>
            <a:r>
              <a:rPr lang="en-US" sz="2800" dirty="0">
                <a:latin typeface="Times New Roman" panose="02020603050405020304" pitchFamily="18" charset="0"/>
                <a:ea typeface="Calibri" panose="020F0502020204030204" pitchFamily="34" charset="0"/>
                <a:cs typeface="Times New Roman" panose="02020603050405020304" pitchFamily="18" charset="0"/>
              </a:rPr>
              <a:t> with the head high in the pelvis is an ominous sign of CPD. The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moulding</a:t>
            </a:r>
            <a:r>
              <a:rPr lang="en-US" sz="2800" dirty="0">
                <a:latin typeface="Times New Roman" panose="02020603050405020304" pitchFamily="18" charset="0"/>
                <a:ea typeface="Calibri" panose="020F0502020204030204" pitchFamily="34" charset="0"/>
                <a:cs typeface="Times New Roman" panose="02020603050405020304" pitchFamily="18" charset="0"/>
              </a:rPr>
              <a:t>, look at using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following </a:t>
            </a:r>
            <a:r>
              <a:rPr lang="en-US" sz="2800" dirty="0">
                <a:latin typeface="Times New Roman" panose="02020603050405020304" pitchFamily="18" charset="0"/>
                <a:ea typeface="Calibri" panose="020F0502020204030204" pitchFamily="34" charset="0"/>
                <a:cs typeface="Times New Roman" panose="02020603050405020304" pitchFamily="18" charset="0"/>
              </a:rPr>
              <a:t>key.</a:t>
            </a:r>
          </a:p>
          <a:p>
            <a:pPr marR="0" lvl="0" algn="just">
              <a:lnSpc>
                <a:spcPct val="107000"/>
              </a:lnSpc>
              <a:spcBef>
                <a:spcPts val="0"/>
              </a:spcBef>
              <a:spcAft>
                <a:spcPts val="800"/>
              </a:spcAft>
            </a:pP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1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Bones are separated and sutures can felt easily</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p>
          <a:p>
            <a:pPr marR="0" lvl="0" algn="just">
              <a:lnSpc>
                <a:spcPct val="107000"/>
              </a:lnSpc>
              <a:spcBef>
                <a:spcPts val="0"/>
              </a:spcBef>
              <a:spcAft>
                <a:spcPts val="800"/>
              </a:spcAft>
            </a:pP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1+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=Bones </a:t>
            </a:r>
            <a:r>
              <a:rPr lang="en-US" sz="2800" dirty="0">
                <a:latin typeface="Times New Roman" panose="02020603050405020304" pitchFamily="18" charset="0"/>
                <a:ea typeface="Calibri" panose="020F0502020204030204" pitchFamily="34" charset="0"/>
                <a:cs typeface="Times New Roman" panose="02020603050405020304" pitchFamily="18" charset="0"/>
              </a:rPr>
              <a:t>are touching each other (suture apposed</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p>
          <a:p>
            <a:pPr marR="0" lvl="0" algn="just">
              <a:lnSpc>
                <a:spcPct val="107000"/>
              </a:lnSpc>
              <a:spcBef>
                <a:spcPts val="0"/>
              </a:spcBef>
              <a:spcAft>
                <a:spcPts val="80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Cont..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35058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3346" y="387927"/>
            <a:ext cx="8201890" cy="3985706"/>
          </a:xfrm>
          <a:prstGeom prst="rect">
            <a:avLst/>
          </a:prstGeom>
        </p:spPr>
        <p:txBody>
          <a:bodyPr wrap="square">
            <a:spAutoFit/>
          </a:bodyPr>
          <a:lstStyle/>
          <a:p>
            <a:pPr marR="0" lvl="0" algn="just">
              <a:lnSpc>
                <a:spcPct val="107000"/>
              </a:lnSpc>
              <a:spcBef>
                <a:spcPts val="0"/>
              </a:spcBef>
              <a:spcAft>
                <a:spcPts val="8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2</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Bones are overlapping but can be separated easily with pressure from finger (suture overlapped but reducible)</a:t>
            </a:r>
          </a:p>
          <a:p>
            <a:pPr marR="0" lvl="0" algn="just">
              <a:lnSpc>
                <a:spcPct val="107000"/>
              </a:lnSpc>
              <a:spcBef>
                <a:spcPts val="0"/>
              </a:spcBef>
              <a:spcAft>
                <a:spcPts val="8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3</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Bones are overlapped severely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cannot </a:t>
            </a:r>
            <a:r>
              <a:rPr lang="en-US" sz="2800" dirty="0">
                <a:latin typeface="Times New Roman" panose="02020603050405020304" pitchFamily="18" charset="0"/>
                <a:ea typeface="Calibri" panose="020F0502020204030204" pitchFamily="34" charset="0"/>
                <a:cs typeface="Times New Roman" panose="02020603050405020304" pitchFamily="18" charset="0"/>
              </a:rPr>
              <a:t>be separately easily with pressure from examiner finger (suture overlapped and not reducible</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Record of the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moulding</a:t>
            </a:r>
            <a:r>
              <a:rPr lang="en-US" sz="2800" dirty="0">
                <a:latin typeface="Times New Roman" panose="02020603050405020304" pitchFamily="18" charset="0"/>
                <a:ea typeface="Calibri" panose="020F0502020204030204" pitchFamily="34" charset="0"/>
                <a:cs typeface="Times New Roman" panose="02020603050405020304" pitchFamily="18" charset="0"/>
              </a:rPr>
              <a:t> of the fetal skull bones at every vaginal examination and marked with </a:t>
            </a:r>
            <a:r>
              <a:rPr lang="en-US" sz="2800" b="1" dirty="0">
                <a:latin typeface="Times New Roman" panose="02020603050405020304" pitchFamily="18" charset="0"/>
                <a:ea typeface="Calibri" panose="020F0502020204030204" pitchFamily="34" charset="0"/>
                <a:cs typeface="Times New Roman" panose="02020603050405020304" pitchFamily="18" charset="0"/>
              </a:rPr>
              <a:t>+1, +2, +3.</a:t>
            </a:r>
          </a:p>
        </p:txBody>
      </p:sp>
      <p:pic>
        <p:nvPicPr>
          <p:cNvPr id="3" name="Picture 2"/>
          <p:cNvPicPr>
            <a:picLocks noChangeAspect="1"/>
          </p:cNvPicPr>
          <p:nvPr/>
        </p:nvPicPr>
        <p:blipFill rotWithShape="1">
          <a:blip r:embed="rId3"/>
          <a:srcRect l="9801" t="16193" r="1420" b="20928"/>
          <a:stretch/>
        </p:blipFill>
        <p:spPr>
          <a:xfrm>
            <a:off x="651165" y="4373633"/>
            <a:ext cx="7994072" cy="2318112"/>
          </a:xfrm>
          <a:prstGeom prst="rect">
            <a:avLst/>
          </a:prstGeom>
        </p:spPr>
      </p:pic>
    </p:spTree>
    <p:extLst>
      <p:ext uri="{BB962C8B-B14F-4D97-AF65-F5344CB8AC3E}">
        <p14:creationId xmlns:p14="http://schemas.microsoft.com/office/powerpoint/2010/main" val="11609019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765" y="927847"/>
            <a:ext cx="6750423" cy="4088299"/>
          </a:xfrm>
          <a:prstGeom prst="rect">
            <a:avLst/>
          </a:prstGeom>
        </p:spPr>
        <p:txBody>
          <a:bodyPr wrap="square">
            <a:spAutoFit/>
          </a:bodyPr>
          <a:lstStyle/>
          <a:p>
            <a:pPr algn="just">
              <a:lnSpc>
                <a:spcPct val="107000"/>
              </a:lnSpc>
              <a:spcAft>
                <a:spcPts val="8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Progress of labour</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Progress of labour (at middle) this part of the graph is used to monitor progress of labour. Following three points give information about the progress of labour.</a:t>
            </a:r>
          </a:p>
          <a:p>
            <a:pPr marL="342900" marR="0" lvl="0" indent="-342900" algn="just">
              <a:lnSpc>
                <a:spcPct val="107000"/>
              </a:lnSpc>
              <a:spcBef>
                <a:spcPts val="0"/>
              </a:spcBef>
              <a:spcAft>
                <a:spcPts val="0"/>
              </a:spcAft>
              <a:buFont typeface="Wingdings" panose="05000000000000000000" pitchFamily="2" charset="2"/>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Cervical dilatation </a:t>
            </a:r>
          </a:p>
          <a:p>
            <a:pPr marL="342900" marR="0" lvl="0" indent="-342900" algn="just">
              <a:lnSpc>
                <a:spcPct val="107000"/>
              </a:lnSpc>
              <a:spcBef>
                <a:spcPts val="0"/>
              </a:spcBef>
              <a:spcAft>
                <a:spcPts val="0"/>
              </a:spcAft>
              <a:buFont typeface="Wingdings" panose="05000000000000000000" pitchFamily="2" charset="2"/>
              <a:buChar char=""/>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Descent </a:t>
            </a:r>
            <a:r>
              <a:rPr lang="en-US" sz="2800" dirty="0">
                <a:latin typeface="Times New Roman" panose="02020603050405020304" pitchFamily="18" charset="0"/>
                <a:ea typeface="Calibri" panose="020F0502020204030204" pitchFamily="34" charset="0"/>
                <a:cs typeface="Times New Roman" panose="02020603050405020304" pitchFamily="18" charset="0"/>
              </a:rPr>
              <a:t>of the fetal head </a:t>
            </a:r>
            <a:endParaRPr lang="en-US" sz="28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Wingdings" panose="05000000000000000000" pitchFamily="2" charset="2"/>
              <a:buChar char=""/>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Uterine </a:t>
            </a:r>
            <a:r>
              <a:rPr lang="en-US" sz="2800" dirty="0">
                <a:latin typeface="Times New Roman" panose="02020603050405020304" pitchFamily="18" charset="0"/>
                <a:ea typeface="Calibri" panose="020F0502020204030204" pitchFamily="34" charset="0"/>
                <a:cs typeface="Times New Roman" panose="02020603050405020304" pitchFamily="18" charset="0"/>
              </a:rPr>
              <a:t>contraction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68513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259" y="1196789"/>
            <a:ext cx="6602506" cy="3390993"/>
          </a:xfrm>
          <a:prstGeom prst="rect">
            <a:avLst/>
          </a:prstGeom>
        </p:spPr>
        <p:txBody>
          <a:bodyPr wrap="square">
            <a:spAutoFit/>
          </a:bodyPr>
          <a:lstStyle/>
          <a:p>
            <a:pPr algn="just">
              <a:lnSpc>
                <a:spcPct val="107000"/>
              </a:lnSpc>
              <a:spcAft>
                <a:spcPts val="8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Cervical Dilatation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Assessed at every vaginal examination and marked with a cross </a:t>
            </a:r>
            <a:r>
              <a:rPr lang="en-US" sz="2800" b="1" dirty="0">
                <a:latin typeface="Times New Roman" panose="02020603050405020304" pitchFamily="18" charset="0"/>
                <a:ea typeface="Calibri" panose="020F0502020204030204" pitchFamily="34" charset="0"/>
                <a:cs typeface="Times New Roman" panose="02020603050405020304" pitchFamily="18" charset="0"/>
              </a:rPr>
              <a:t>(X)</a:t>
            </a:r>
            <a:r>
              <a:rPr lang="en-US" sz="2800" dirty="0">
                <a:latin typeface="Times New Roman" panose="02020603050405020304" pitchFamily="18" charset="0"/>
                <a:ea typeface="Calibri" panose="020F0502020204030204" pitchFamily="34" charset="0"/>
                <a:cs typeface="Times New Roman" panose="02020603050405020304" pitchFamily="18" charset="0"/>
              </a:rPr>
              <a:t>. Being plotting on the partograph at 4 cm. The crosses (</a:t>
            </a:r>
            <a:r>
              <a:rPr lang="en-US" sz="2800" b="1" dirty="0">
                <a:latin typeface="Times New Roman" panose="02020603050405020304" pitchFamily="18" charset="0"/>
                <a:ea typeface="Calibri" panose="020F0502020204030204" pitchFamily="34" charset="0"/>
                <a:cs typeface="Times New Roman" panose="02020603050405020304" pitchFamily="18" charset="0"/>
              </a:rPr>
              <a:t>X</a:t>
            </a:r>
            <a:r>
              <a:rPr lang="en-US" sz="2800" dirty="0">
                <a:latin typeface="Times New Roman" panose="02020603050405020304" pitchFamily="18" charset="0"/>
                <a:ea typeface="Calibri" panose="020F0502020204030204" pitchFamily="34" charset="0"/>
                <a:cs typeface="Times New Roman" panose="02020603050405020304" pitchFamily="18" charset="0"/>
              </a:rPr>
              <a:t>) in the graph are joined by a continuous line. The climbing tendency of this line normally lies to the left of the middle of the graph.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45646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1891" y="888274"/>
            <a:ext cx="7970438" cy="5009641"/>
          </a:xfrm>
          <a:prstGeom prst="rect">
            <a:avLst/>
          </a:prstGeom>
        </p:spPr>
        <p:txBody>
          <a:bodyPr wrap="square">
            <a:spAutoFit/>
          </a:bodyPr>
          <a:lstStyle/>
          <a:p>
            <a:pPr marL="342900" marR="0" lvl="0" indent="-342900" algn="just">
              <a:lnSpc>
                <a:spcPct val="107000"/>
              </a:lnSpc>
              <a:spcBef>
                <a:spcPts val="0"/>
              </a:spcBef>
              <a:spcAft>
                <a:spcPts val="0"/>
              </a:spcAft>
              <a:buFont typeface="Wingdings" panose="05000000000000000000" pitchFamily="2" charset="2"/>
              <a:buChar char=""/>
            </a:pPr>
            <a:r>
              <a:rPr lang="en-US" sz="2800" b="1" dirty="0">
                <a:latin typeface="Times New Roman" panose="02020603050405020304" pitchFamily="18" charset="0"/>
                <a:ea typeface="Calibri" panose="020F0502020204030204" pitchFamily="34" charset="0"/>
                <a:cs typeface="Times New Roman" panose="02020603050405020304" pitchFamily="18" charset="0"/>
              </a:rPr>
              <a:t>Alert line: </a:t>
            </a:r>
            <a:r>
              <a:rPr lang="en-US" sz="2800" dirty="0">
                <a:latin typeface="Times New Roman" panose="02020603050405020304" pitchFamily="18" charset="0"/>
                <a:ea typeface="Calibri" panose="020F0502020204030204" pitchFamily="34" charset="0"/>
                <a:cs typeface="Times New Roman" panose="02020603050405020304" pitchFamily="18" charset="0"/>
              </a:rPr>
              <a:t>A line starts at 4 cm of cervical dilatation to the point of expected full dilatation at the rate of 1 cm per hour. Alert line is the active stage of labour, plotting of the cervical dilatation will normally remain on or to the left of the alert line. When dilatation crosses to the right of the alert line, this is a warning sign that labour may be prolonged. When the dilatation moves to the right of the alert line, the mother must be transferred to a hospital</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p>
          <a:p>
            <a:pPr marL="342900" marR="0" lvl="0" indent="-342900" algn="just">
              <a:lnSpc>
                <a:spcPct val="107000"/>
              </a:lnSpc>
              <a:spcBef>
                <a:spcPts val="0"/>
              </a:spcBef>
              <a:spcAft>
                <a:spcPts val="0"/>
              </a:spcAft>
              <a:buFont typeface="Wingdings" panose="05000000000000000000" pitchFamily="2" charset="2"/>
              <a:buChar char=""/>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05562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6691" y="678873"/>
            <a:ext cx="6954982" cy="3852017"/>
          </a:xfrm>
          <a:prstGeom prst="rect">
            <a:avLst/>
          </a:prstGeom>
        </p:spPr>
        <p:txBody>
          <a:bodyPr wrap="square">
            <a:spAutoFit/>
          </a:bodyPr>
          <a:lstStyle/>
          <a:p>
            <a:pPr marL="342900" marR="0" lvl="0" indent="-342900" algn="just">
              <a:lnSpc>
                <a:spcPct val="107000"/>
              </a:lnSpc>
              <a:spcBef>
                <a:spcPts val="0"/>
              </a:spcBef>
              <a:spcAft>
                <a:spcPts val="800"/>
              </a:spcAft>
              <a:buFont typeface="Wingdings" panose="05000000000000000000" pitchFamily="2" charset="2"/>
              <a:buChar char=""/>
            </a:pPr>
            <a:r>
              <a:rPr lang="en-US" sz="2800" b="1" dirty="0">
                <a:latin typeface="Times New Roman" panose="02020603050405020304" pitchFamily="18" charset="0"/>
                <a:ea typeface="Calibri" panose="020F0502020204030204" pitchFamily="34" charset="0"/>
                <a:cs typeface="Times New Roman" panose="02020603050405020304" pitchFamily="18" charset="0"/>
              </a:rPr>
              <a:t>Action line (Hospital line) </a:t>
            </a:r>
            <a:r>
              <a:rPr lang="en-US" sz="2800" dirty="0">
                <a:latin typeface="Times New Roman" panose="02020603050405020304" pitchFamily="18" charset="0"/>
                <a:ea typeface="Calibri" panose="020F0502020204030204" pitchFamily="34" charset="0"/>
                <a:cs typeface="Times New Roman" panose="02020603050405020304" pitchFamily="18" charset="0"/>
              </a:rPr>
              <a:t>is parallel and 4 hours to the right of the alert line. This is the critical line at which specific management decisions must be made at the hospital, if a woman’s reaches the action line, a decision must be made about the causes of the show progress and action need to be taken. </a:t>
            </a:r>
            <a:endParaRPr lang="en-US" sz="2800" dirty="0" smtClean="0">
              <a:latin typeface="Times New Roman" panose="02020603050405020304" pitchFamily="18"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80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Cont..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30157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0655" y="1759527"/>
            <a:ext cx="7509164" cy="2397451"/>
          </a:xfrm>
          <a:prstGeom prst="rect">
            <a:avLst/>
          </a:prstGeom>
        </p:spPr>
        <p:txBody>
          <a:bodyPr wrap="square">
            <a:spAutoFit/>
          </a:bodyPr>
          <a:lstStyle/>
          <a:p>
            <a:pPr marL="342900" marR="0" lvl="0" indent="-342900" algn="just">
              <a:lnSpc>
                <a:spcPct val="107000"/>
              </a:lnSpc>
              <a:spcBef>
                <a:spcPts val="0"/>
              </a:spcBef>
              <a:spcAft>
                <a:spcPts val="800"/>
              </a:spcAft>
              <a:buFont typeface="Wingdings" panose="05000000000000000000" pitchFamily="2" charset="2"/>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This decision as to what action to take to assist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labour</a:t>
            </a:r>
            <a:r>
              <a:rPr lang="en-US" sz="2800" dirty="0">
                <a:latin typeface="Times New Roman" panose="02020603050405020304" pitchFamily="18" charset="0"/>
                <a:ea typeface="Calibri" panose="020F0502020204030204" pitchFamily="34" charset="0"/>
                <a:cs typeface="Times New Roman" panose="02020603050405020304" pitchFamily="18" charset="0"/>
              </a:rPr>
              <a:t> must be made with a doctor, preferably in a hospital, if not already performed Artificial Ruptured of Membrane and oxytocin augmentation, C/S or vacuum delivery.</a:t>
            </a:r>
          </a:p>
        </p:txBody>
      </p:sp>
    </p:spTree>
    <p:extLst>
      <p:ext uri="{BB962C8B-B14F-4D97-AF65-F5344CB8AC3E}">
        <p14:creationId xmlns:p14="http://schemas.microsoft.com/office/powerpoint/2010/main" val="3635124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7250" y="533400"/>
            <a:ext cx="7429500" cy="5791200"/>
          </a:xfrm>
          <a:prstGeom prst="rect">
            <a:avLst/>
          </a:prstGeom>
        </p:spPr>
      </p:pic>
    </p:spTree>
    <p:extLst>
      <p:ext uri="{BB962C8B-B14F-4D97-AF65-F5344CB8AC3E}">
        <p14:creationId xmlns:p14="http://schemas.microsoft.com/office/powerpoint/2010/main" val="2176746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5636" y="401783"/>
            <a:ext cx="8271164" cy="5829801"/>
          </a:xfrm>
          <a:prstGeom prst="rect">
            <a:avLst/>
          </a:prstGeom>
        </p:spPr>
        <p:txBody>
          <a:bodyPr wrap="square">
            <a:spAutoFit/>
          </a:bodyPr>
          <a:lstStyle/>
          <a:p>
            <a:pPr marL="228600" marR="0" algn="just">
              <a:lnSpc>
                <a:spcPct val="107000"/>
              </a:lnSpc>
              <a:spcBef>
                <a:spcPts val="0"/>
              </a:spcBef>
              <a:spcAft>
                <a:spcPts val="8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Descent of the fetal head</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80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Descent </a:t>
            </a:r>
            <a:r>
              <a:rPr lang="en-US" sz="2800" dirty="0">
                <a:latin typeface="Times New Roman" panose="02020603050405020304" pitchFamily="18" charset="0"/>
                <a:ea typeface="Calibri" panose="020F0502020204030204" pitchFamily="34" charset="0"/>
                <a:cs typeface="Times New Roman" panose="02020603050405020304" pitchFamily="18" charset="0"/>
              </a:rPr>
              <a:t>of the fetal head is measured in number of fingers when abdominal palpated. It refers to the part of the head palpable above the symphysis pubis, recorded as a circle </a:t>
            </a:r>
            <a:r>
              <a:rPr lang="en-US" sz="2800" b="1" dirty="0">
                <a:latin typeface="Times New Roman" panose="02020603050405020304" pitchFamily="18" charset="0"/>
                <a:ea typeface="Calibri" panose="020F0502020204030204" pitchFamily="34" charset="0"/>
                <a:cs typeface="Times New Roman" panose="02020603050405020304" pitchFamily="18" charset="0"/>
              </a:rPr>
              <a:t>(0)</a:t>
            </a:r>
            <a:r>
              <a:rPr lang="en-US" sz="2800" dirty="0">
                <a:latin typeface="Times New Roman" panose="02020603050405020304" pitchFamily="18" charset="0"/>
                <a:ea typeface="Calibri" panose="020F0502020204030204" pitchFamily="34" charset="0"/>
                <a:cs typeface="Times New Roman" panose="02020603050405020304" pitchFamily="18" charset="0"/>
              </a:rPr>
              <a:t> at every abdominal examination</a:t>
            </a:r>
          </a:p>
          <a:p>
            <a:pPr marL="342900" marR="0" lvl="0" indent="-342900" algn="just">
              <a:lnSpc>
                <a:spcPct val="107000"/>
              </a:lnSpc>
              <a:spcBef>
                <a:spcPts val="0"/>
              </a:spcBef>
              <a:spcAft>
                <a:spcPts val="0"/>
              </a:spcAft>
              <a:buFont typeface="Wingdings" panose="05000000000000000000" pitchFamily="2" charset="2"/>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A head that is entirely above the symphysis pubis is </a:t>
            </a:r>
            <a:r>
              <a:rPr lang="en-US" sz="2800" b="1" dirty="0">
                <a:latin typeface="Times New Roman" panose="02020603050405020304" pitchFamily="18" charset="0"/>
                <a:ea typeface="Calibri" panose="020F0502020204030204" pitchFamily="34" charset="0"/>
                <a:cs typeface="Times New Roman" panose="02020603050405020304" pitchFamily="18" charset="0"/>
              </a:rPr>
              <a:t>5/5</a:t>
            </a:r>
            <a:r>
              <a:rPr lang="en-US" sz="2800" dirty="0">
                <a:latin typeface="Times New Roman" panose="02020603050405020304" pitchFamily="18" charset="0"/>
                <a:ea typeface="Calibri" panose="020F0502020204030204" pitchFamily="34" charset="0"/>
                <a:cs typeface="Times New Roman" panose="02020603050405020304" pitchFamily="18" charset="0"/>
              </a:rPr>
              <a:t> palpable. Head mobile above the symphysis pubis</a:t>
            </a:r>
          </a:p>
          <a:p>
            <a:pPr marL="342900" marR="0" lvl="0" indent="-342900" algn="just">
              <a:lnSpc>
                <a:spcPct val="107000"/>
              </a:lnSpc>
              <a:spcBef>
                <a:spcPts val="0"/>
              </a:spcBef>
              <a:spcAft>
                <a:spcPts val="0"/>
              </a:spcAft>
              <a:buFont typeface="Wingdings" panose="05000000000000000000" pitchFamily="2" charset="2"/>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A head accommodates two finger above the symphysis pubis is </a:t>
            </a:r>
            <a:r>
              <a:rPr lang="en-US" sz="2800" b="1" dirty="0">
                <a:latin typeface="Times New Roman" panose="02020603050405020304" pitchFamily="18" charset="0"/>
                <a:ea typeface="Calibri" panose="020F0502020204030204" pitchFamily="34" charset="0"/>
                <a:cs typeface="Times New Roman" panose="02020603050405020304" pitchFamily="18" charset="0"/>
              </a:rPr>
              <a:t>2/5</a:t>
            </a:r>
          </a:p>
          <a:p>
            <a:pPr marL="342900" marR="0" lvl="0" indent="-342900" algn="just">
              <a:lnSpc>
                <a:spcPct val="107000"/>
              </a:lnSpc>
              <a:spcBef>
                <a:spcPts val="0"/>
              </a:spcBef>
              <a:spcAft>
                <a:spcPts val="800"/>
              </a:spcAft>
              <a:buFont typeface="Wingdings" panose="05000000000000000000" pitchFamily="2" charset="2"/>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A head that is entirely below the symphysis pubis or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sinciput</a:t>
            </a:r>
            <a:r>
              <a:rPr lang="en-US" sz="2800" dirty="0">
                <a:latin typeface="Times New Roman" panose="02020603050405020304" pitchFamily="18" charset="0"/>
                <a:ea typeface="Calibri" panose="020F0502020204030204" pitchFamily="34" charset="0"/>
                <a:cs typeface="Times New Roman" panose="02020603050405020304" pitchFamily="18" charset="0"/>
              </a:rPr>
              <a:t> is at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level </a:t>
            </a:r>
            <a:r>
              <a:rPr lang="en-US" sz="2800" dirty="0">
                <a:latin typeface="Times New Roman" panose="02020603050405020304" pitchFamily="18" charset="0"/>
                <a:ea typeface="Calibri" panose="020F0502020204030204" pitchFamily="34" charset="0"/>
                <a:cs typeface="Times New Roman" panose="02020603050405020304" pitchFamily="18" charset="0"/>
              </a:rPr>
              <a:t>of symphysis pubis is </a:t>
            </a:r>
            <a:r>
              <a:rPr lang="en-US" sz="2800" b="1" dirty="0">
                <a:latin typeface="Times New Roman" panose="02020603050405020304" pitchFamily="18" charset="0"/>
                <a:ea typeface="Calibri" panose="020F0502020204030204" pitchFamily="34" charset="0"/>
                <a:cs typeface="Times New Roman" panose="02020603050405020304" pitchFamily="18" charset="0"/>
              </a:rPr>
              <a:t>0/5</a:t>
            </a:r>
            <a:r>
              <a:rPr lang="en-US" sz="2800" dirty="0">
                <a:latin typeface="Times New Roman" panose="02020603050405020304" pitchFamily="18" charset="0"/>
                <a:ea typeface="Calibri" panose="020F0502020204030204" pitchFamily="34" charset="0"/>
                <a:cs typeface="Times New Roman" panose="02020603050405020304" pitchFamily="18" charset="0"/>
              </a:rPr>
              <a:t> palpable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0886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4123" y="1136939"/>
            <a:ext cx="7429500" cy="4058516"/>
          </a:xfrm>
          <a:prstGeom prst="rect">
            <a:avLst/>
          </a:prstGeom>
        </p:spPr>
      </p:pic>
    </p:spTree>
    <p:extLst>
      <p:ext uri="{BB962C8B-B14F-4D97-AF65-F5344CB8AC3E}">
        <p14:creationId xmlns:p14="http://schemas.microsoft.com/office/powerpoint/2010/main" val="297062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326" y="1011382"/>
            <a:ext cx="8077201" cy="5262979"/>
          </a:xfrm>
          <a:prstGeom prst="rect">
            <a:avLst/>
          </a:prstGeom>
        </p:spPr>
        <p:txBody>
          <a:bodyPr wrap="square">
            <a:spAutoFit/>
          </a:bodyPr>
          <a:lstStyle/>
          <a:p>
            <a:pPr marL="285750" lvl="0" indent="-285750"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It was initially introduced as an early warning system to detect </a:t>
            </a:r>
            <a:r>
              <a:rPr lang="en-US" sz="2800" dirty="0" err="1">
                <a:latin typeface="Times New Roman" panose="02020603050405020304" pitchFamily="18" charset="0"/>
                <a:cs typeface="Times New Roman" panose="02020603050405020304" pitchFamily="18" charset="0"/>
              </a:rPr>
              <a:t>labour</a:t>
            </a:r>
            <a:r>
              <a:rPr lang="en-US" sz="2800" dirty="0">
                <a:latin typeface="Times New Roman" panose="02020603050405020304" pitchFamily="18" charset="0"/>
                <a:cs typeface="Times New Roman" panose="02020603050405020304" pitchFamily="18" charset="0"/>
              </a:rPr>
              <a:t> that was not progressing normally.</a:t>
            </a:r>
            <a:endParaRPr lang="en-US" altLang="en-US" sz="2800" dirty="0">
              <a:latin typeface="Times New Roman" panose="02020603050405020304" pitchFamily="18" charset="0"/>
              <a:cs typeface="Times New Roman" panose="02020603050405020304" pitchFamily="18" charset="0"/>
            </a:endParaRPr>
          </a:p>
          <a:p>
            <a:pPr marL="285750" lvl="0" indent="-285750" algn="just" eaLnBrk="0" fontAlgn="base" hangingPunct="0">
              <a:spcBef>
                <a:spcPct val="0"/>
              </a:spcBef>
              <a:spcAft>
                <a:spcPct val="0"/>
              </a:spcAft>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This early detection facilitates timely transfers to referral centers, enabling potential interventions such as augmentation or cesarean section as needed.</a:t>
            </a:r>
          </a:p>
          <a:p>
            <a:pPr marL="285750" lvl="0" indent="-285750" algn="just" eaLnBrk="0" fontAlgn="base" hangingPunct="0">
              <a:spcBef>
                <a:spcPct val="0"/>
              </a:spcBef>
              <a:spcAft>
                <a:spcPct val="0"/>
              </a:spcAft>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Furthermore, the </a:t>
            </a:r>
            <a:r>
              <a:rPr lang="en-US" altLang="en-US" sz="2800" dirty="0" err="1">
                <a:latin typeface="Times New Roman" panose="02020603050405020304" pitchFamily="18" charset="0"/>
                <a:cs typeface="Times New Roman" panose="02020603050405020304" pitchFamily="18" charset="0"/>
              </a:rPr>
              <a:t>partograph</a:t>
            </a:r>
            <a:r>
              <a:rPr lang="en-US" altLang="en-US" sz="2800" dirty="0">
                <a:latin typeface="Times New Roman" panose="02020603050405020304" pitchFamily="18" charset="0"/>
                <a:cs typeface="Times New Roman" panose="02020603050405020304" pitchFamily="18" charset="0"/>
              </a:rPr>
              <a:t> signifies instances where augmentation is advisable and can even provide indications of potential </a:t>
            </a:r>
            <a:r>
              <a:rPr lang="en-US" altLang="en-US" sz="2800" dirty="0" err="1">
                <a:latin typeface="Times New Roman" panose="02020603050405020304" pitchFamily="18" charset="0"/>
                <a:cs typeface="Times New Roman" panose="02020603050405020304" pitchFamily="18" charset="0"/>
              </a:rPr>
              <a:t>cephalopelvic</a:t>
            </a:r>
            <a:r>
              <a:rPr lang="en-US" altLang="en-US" sz="2800" dirty="0">
                <a:latin typeface="Times New Roman" panose="02020603050405020304" pitchFamily="18" charset="0"/>
                <a:cs typeface="Times New Roman" panose="02020603050405020304" pitchFamily="18" charset="0"/>
              </a:rPr>
              <a:t> disproportion (CPD) before </a:t>
            </a:r>
            <a:r>
              <a:rPr lang="en-US" altLang="en-US" sz="2800" dirty="0" err="1" smtClean="0">
                <a:latin typeface="Times New Roman" panose="02020603050405020304" pitchFamily="18" charset="0"/>
                <a:cs typeface="Times New Roman" panose="02020603050405020304" pitchFamily="18" charset="0"/>
              </a:rPr>
              <a:t>labour</a:t>
            </a:r>
            <a:r>
              <a:rPr lang="en-US" altLang="en-US" sz="2800" dirty="0" smtClean="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complications escalate to obstruction.</a:t>
            </a:r>
          </a:p>
          <a:p>
            <a:pPr lvl="0" algn="just" eaLnBrk="0" fontAlgn="base" hangingPunct="0">
              <a:spcBef>
                <a:spcPct val="0"/>
              </a:spcBef>
              <a:spcAft>
                <a:spcPct val="0"/>
              </a:spcAft>
            </a:pPr>
            <a:r>
              <a:rPr lang="en-US" altLang="en-US" sz="2800" dirty="0">
                <a:solidFill>
                  <a:srgbClr val="000000"/>
                </a:solidFill>
              </a:rPr>
              <a:t/>
            </a:r>
            <a:br>
              <a:rPr lang="en-US" altLang="en-US" sz="2800" dirty="0">
                <a:solidFill>
                  <a:srgbClr val="000000"/>
                </a:solidFill>
              </a:rPr>
            </a:br>
            <a:endParaRPr lang="en-US" altLang="en-US" sz="2800" dirty="0"/>
          </a:p>
        </p:txBody>
      </p:sp>
    </p:spTree>
    <p:extLst>
      <p:ext uri="{BB962C8B-B14F-4D97-AF65-F5344CB8AC3E}">
        <p14:creationId xmlns:p14="http://schemas.microsoft.com/office/powerpoint/2010/main" val="7223618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4182" y="138545"/>
            <a:ext cx="7863677" cy="3422091"/>
          </a:xfrm>
          <a:prstGeom prst="rect">
            <a:avLst/>
          </a:prstGeom>
        </p:spPr>
        <p:txBody>
          <a:bodyPr wrap="square">
            <a:spAutoFit/>
          </a:bodyPr>
          <a:lstStyle/>
          <a:p>
            <a:pPr algn="just">
              <a:lnSpc>
                <a:spcPct val="107000"/>
              </a:lnSpc>
              <a:spcAft>
                <a:spcPts val="8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Uterine contraction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Assess the frequency, duration and intensity of uterine contractions every 30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min. </a:t>
            </a:r>
            <a:r>
              <a:rPr lang="en-US" sz="2800" dirty="0">
                <a:latin typeface="Times New Roman" panose="02020603050405020304" pitchFamily="18" charset="0"/>
                <a:ea typeface="Calibri" panose="020F0502020204030204" pitchFamily="34" charset="0"/>
                <a:cs typeface="Times New Roman" panose="02020603050405020304" pitchFamily="18" charset="0"/>
              </a:rPr>
              <a:t>by direct palpation. Chart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every ½ hour count </a:t>
            </a:r>
            <a:r>
              <a:rPr lang="en-US" sz="2800" dirty="0">
                <a:latin typeface="Times New Roman" panose="02020603050405020304" pitchFamily="18" charset="0"/>
                <a:ea typeface="Calibri" panose="020F0502020204030204" pitchFamily="34" charset="0"/>
                <a:cs typeface="Times New Roman" panose="02020603050405020304" pitchFamily="18" charset="0"/>
              </a:rPr>
              <a:t>the number of contractions in a 10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min. </a:t>
            </a:r>
            <a:r>
              <a:rPr lang="en-US" sz="2800" dirty="0">
                <a:latin typeface="Times New Roman" panose="02020603050405020304" pitchFamily="18" charset="0"/>
                <a:ea typeface="Calibri" panose="020F0502020204030204" pitchFamily="34" charset="0"/>
                <a:cs typeface="Times New Roman" panose="02020603050405020304" pitchFamily="18" charset="0"/>
              </a:rPr>
              <a:t>time period and their duration in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sec. </a:t>
            </a:r>
            <a:r>
              <a:rPr lang="en-US" sz="2800" dirty="0">
                <a:latin typeface="Times New Roman" panose="02020603050405020304" pitchFamily="18" charset="0"/>
                <a:ea typeface="Calibri" panose="020F0502020204030204" pitchFamily="34" charset="0"/>
                <a:cs typeface="Times New Roman" panose="02020603050405020304" pitchFamily="18" charset="0"/>
              </a:rPr>
              <a:t>Shadow the duration of contraction as given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below</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039091" y="3560635"/>
            <a:ext cx="6206836" cy="2895583"/>
          </a:xfrm>
          <a:prstGeom prst="rect">
            <a:avLst/>
          </a:prstGeom>
        </p:spPr>
      </p:pic>
    </p:spTree>
    <p:extLst>
      <p:ext uri="{BB962C8B-B14F-4D97-AF65-F5344CB8AC3E}">
        <p14:creationId xmlns:p14="http://schemas.microsoft.com/office/powerpoint/2010/main" val="39565383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2218" y="1579419"/>
            <a:ext cx="7460673" cy="2500043"/>
          </a:xfrm>
          <a:prstGeom prst="rect">
            <a:avLst/>
          </a:prstGeom>
        </p:spPr>
        <p:txBody>
          <a:bodyPr wrap="square">
            <a:spAutoFit/>
          </a:bodyPr>
          <a:lstStyle/>
          <a:p>
            <a:pPr algn="just">
              <a:lnSpc>
                <a:spcPct val="107000"/>
              </a:lnSpc>
              <a:spcAft>
                <a:spcPts val="8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Duration of contraction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Duration of the contraction is from the time the contraction is first filled abdominally to the time when the contraction passes off, and measures in second.</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54854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6473" y="1025236"/>
            <a:ext cx="7813963" cy="4088299"/>
          </a:xfrm>
          <a:prstGeom prst="rect">
            <a:avLst/>
          </a:prstGeom>
        </p:spPr>
        <p:txBody>
          <a:bodyPr wrap="square">
            <a:spAutoFit/>
          </a:bodyPr>
          <a:lstStyle/>
          <a:p>
            <a:pPr algn="just">
              <a:lnSpc>
                <a:spcPct val="107000"/>
              </a:lnSpc>
              <a:spcAft>
                <a:spcPts val="8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Frequency of contraction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It is time of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interval </a:t>
            </a:r>
            <a:r>
              <a:rPr lang="en-US" sz="2800" dirty="0">
                <a:latin typeface="Times New Roman" panose="02020603050405020304" pitchFamily="18" charset="0"/>
                <a:ea typeface="Calibri" panose="020F0502020204030204" pitchFamily="34" charset="0"/>
                <a:cs typeface="Times New Roman" panose="02020603050405020304" pitchFamily="18" charset="0"/>
              </a:rPr>
              <a:t>from the beginning of one contraction to be beginning of the next contraction. The frequency usually recorded in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min. </a:t>
            </a:r>
            <a:r>
              <a:rPr lang="en-US" sz="2800" dirty="0">
                <a:latin typeface="Times New Roman" panose="02020603050405020304" pitchFamily="18" charset="0"/>
                <a:ea typeface="Calibri" panose="020F0502020204030204" pitchFamily="34" charset="0"/>
                <a:cs typeface="Times New Roman" panose="02020603050405020304" pitchFamily="18" charset="0"/>
              </a:rPr>
              <a:t>Number assesses frequency of contraction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in </a:t>
            </a:r>
            <a:r>
              <a:rPr lang="en-US" sz="2800" u="sng" dirty="0" smtClean="0">
                <a:latin typeface="Times New Roman" panose="02020603050405020304" pitchFamily="18" charset="0"/>
                <a:ea typeface="Calibri" panose="020F0502020204030204" pitchFamily="34" charset="0"/>
                <a:cs typeface="Times New Roman" panose="02020603050405020304" pitchFamily="18" charset="0"/>
              </a:rPr>
              <a:t>10 min </a:t>
            </a:r>
            <a:r>
              <a:rPr lang="en-US" sz="2800" u="sng" dirty="0">
                <a:latin typeface="Times New Roman" panose="02020603050405020304" pitchFamily="18" charset="0"/>
                <a:ea typeface="Calibri" panose="020F0502020204030204" pitchFamily="34" charset="0"/>
                <a:cs typeface="Times New Roman" panose="02020603050405020304" pitchFamily="18" charset="0"/>
              </a:rPr>
              <a:t>period</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The frequency, duration and intensity of uterine contraction can be estimated by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palpation. </a:t>
            </a:r>
          </a:p>
          <a:p>
            <a:pPr algn="just">
              <a:lnSpc>
                <a:spcPct val="107000"/>
              </a:lnSpc>
              <a:spcAft>
                <a:spcPts val="800"/>
              </a:spcAft>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Cont..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89006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191491"/>
            <a:ext cx="7495309" cy="5056897"/>
          </a:xfrm>
          <a:prstGeom prst="rect">
            <a:avLst/>
          </a:prstGeom>
        </p:spPr>
        <p:txBody>
          <a:bodyPr wrap="square">
            <a:spAutoFit/>
          </a:bodyPr>
          <a:lstStyle/>
          <a:p>
            <a:pPr algn="just">
              <a:lnSpc>
                <a:spcPct val="107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The tension in the uterine muscle between contraction relaxation of the uterus felt on palpation</a:t>
            </a:r>
          </a:p>
          <a:p>
            <a:pPr marL="342900" marR="0" lvl="0" indent="-342900" algn="just">
              <a:lnSpc>
                <a:spcPct val="107000"/>
              </a:lnSpc>
              <a:spcBef>
                <a:spcPts val="0"/>
              </a:spcBef>
              <a:spcAft>
                <a:spcPts val="0"/>
              </a:spcAft>
              <a:buFont typeface="Segoe UI Historic" panose="020B0502040204020203" pitchFamily="34" charset="0"/>
              <a:buChar char="-"/>
            </a:pPr>
            <a:r>
              <a:rPr lang="en-US" sz="2800" b="1" dirty="0">
                <a:latin typeface="Times New Roman" panose="02020603050405020304" pitchFamily="18" charset="0"/>
                <a:ea typeface="Calibri" panose="020F0502020204030204" pitchFamily="34" charset="0"/>
                <a:cs typeface="Times New Roman" panose="02020603050405020304" pitchFamily="18" charset="0"/>
              </a:rPr>
              <a:t>Mild</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egoe UI Historic" panose="020B0502040204020203" pitchFamily="34" charset="0"/>
              <a:buChar char="-"/>
            </a:pPr>
            <a:r>
              <a:rPr lang="en-US" sz="2800" b="1" dirty="0">
                <a:latin typeface="Times New Roman" panose="02020603050405020304" pitchFamily="18" charset="0"/>
                <a:ea typeface="Calibri" panose="020F0502020204030204" pitchFamily="34" charset="0"/>
                <a:cs typeface="Times New Roman" panose="02020603050405020304" pitchFamily="18" charset="0"/>
              </a:rPr>
              <a:t>Moderate</a:t>
            </a:r>
          </a:p>
          <a:p>
            <a:pPr marL="342900" marR="0" lvl="0" indent="-342900" algn="just">
              <a:lnSpc>
                <a:spcPct val="107000"/>
              </a:lnSpc>
              <a:spcBef>
                <a:spcPts val="0"/>
              </a:spcBef>
              <a:spcAft>
                <a:spcPts val="0"/>
              </a:spcAft>
              <a:buFont typeface="Segoe UI Historic" panose="020B0502040204020203" pitchFamily="34" charset="0"/>
              <a:buChar char="-"/>
            </a:pPr>
            <a:r>
              <a:rPr lang="en-US" sz="2800" b="1" dirty="0">
                <a:latin typeface="Times New Roman" panose="02020603050405020304" pitchFamily="18" charset="0"/>
                <a:ea typeface="Calibri" panose="020F0502020204030204" pitchFamily="34" charset="0"/>
                <a:cs typeface="Times New Roman" panose="02020603050405020304" pitchFamily="18" charset="0"/>
              </a:rPr>
              <a:t>Strong</a:t>
            </a:r>
          </a:p>
          <a:p>
            <a:pPr marL="342900" marR="0" lvl="0" indent="-342900" algn="just">
              <a:lnSpc>
                <a:spcPct val="107000"/>
              </a:lnSpc>
              <a:spcBef>
                <a:spcPts val="0"/>
              </a:spcBef>
              <a:spcAft>
                <a:spcPts val="0"/>
              </a:spcAft>
              <a:buFont typeface="Segoe UI Historic" panose="020B0502040204020203" pitchFamily="34" charset="0"/>
              <a:buChar char="-"/>
            </a:pPr>
            <a:r>
              <a:rPr lang="en-US" sz="2800" b="1" dirty="0">
                <a:latin typeface="Times New Roman" panose="02020603050405020304" pitchFamily="18" charset="0"/>
                <a:cs typeface="Times New Roman" panose="02020603050405020304" pitchFamily="18" charset="0"/>
              </a:rPr>
              <a:t>Hours:</a:t>
            </a:r>
            <a:r>
              <a:rPr lang="en-US" sz="2800" dirty="0">
                <a:latin typeface="Times New Roman" panose="02020603050405020304" pitchFamily="18" charset="0"/>
                <a:cs typeface="Times New Roman" panose="02020603050405020304" pitchFamily="18" charset="0"/>
              </a:rPr>
              <a:t> time elapsed since the onset of active phase of </a:t>
            </a:r>
            <a:r>
              <a:rPr lang="en-US" sz="2800" dirty="0" err="1">
                <a:latin typeface="Times New Roman" panose="02020603050405020304" pitchFamily="18" charset="0"/>
                <a:cs typeface="Times New Roman" panose="02020603050405020304" pitchFamily="18" charset="0"/>
              </a:rPr>
              <a:t>labour</a:t>
            </a:r>
            <a:endParaRPr lang="en-US" sz="2800" dirty="0">
              <a:latin typeface="Times New Roman" panose="02020603050405020304" pitchFamily="18" charset="0"/>
              <a:cs typeface="Times New Roman" panose="02020603050405020304" pitchFamily="18" charset="0"/>
            </a:endParaRPr>
          </a:p>
          <a:p>
            <a:pPr marL="342900" marR="0" lvl="0" indent="-342900" algn="just">
              <a:lnSpc>
                <a:spcPct val="107000"/>
              </a:lnSpc>
              <a:spcBef>
                <a:spcPts val="0"/>
              </a:spcBef>
              <a:spcAft>
                <a:spcPts val="0"/>
              </a:spcAft>
              <a:buFont typeface="Segoe UI Historic" panose="020B0502040204020203" pitchFamily="34" charset="0"/>
              <a:buChar char="-"/>
            </a:pPr>
            <a:r>
              <a:rPr lang="en-US" sz="2800" b="1" dirty="0">
                <a:latin typeface="Times New Roman" panose="02020603050405020304" pitchFamily="18" charset="0"/>
                <a:cs typeface="Times New Roman" panose="02020603050405020304" pitchFamily="18" charset="0"/>
              </a:rPr>
              <a:t>Time:</a:t>
            </a:r>
            <a:r>
              <a:rPr lang="en-US" sz="2800" dirty="0">
                <a:latin typeface="Times New Roman" panose="02020603050405020304" pitchFamily="18" charset="0"/>
                <a:cs typeface="Times New Roman" panose="02020603050405020304" pitchFamily="18" charset="0"/>
              </a:rPr>
              <a:t> record actual time of day at hourly interval.</a:t>
            </a:r>
          </a:p>
          <a:p>
            <a:pPr marL="342900" marR="0" lvl="0" indent="-342900" algn="just">
              <a:lnSpc>
                <a:spcPct val="107000"/>
              </a:lnSpc>
              <a:spcBef>
                <a:spcPts val="0"/>
              </a:spcBef>
              <a:spcAft>
                <a:spcPts val="800"/>
              </a:spcAft>
              <a:buFont typeface="Segoe UI Historic" panose="020B0502040204020203" pitchFamily="34" charset="0"/>
              <a:buChar char="-"/>
            </a:pP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55535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1328" y="605119"/>
            <a:ext cx="8014447" cy="5454955"/>
          </a:xfrm>
          <a:prstGeom prst="rect">
            <a:avLst/>
          </a:prstGeom>
        </p:spPr>
        <p:txBody>
          <a:bodyPr wrap="square">
            <a:spAutoFit/>
          </a:bodyPr>
          <a:lstStyle/>
          <a:p>
            <a:pPr algn="just">
              <a:lnSpc>
                <a:spcPct val="107000"/>
              </a:lnSpc>
              <a:spcAft>
                <a:spcPts val="8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Maternal condition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Maternal condition (at bottom), this part of the graph is used to monitor maternal condition. All the observation for the mother’s condition is written at the bottom paragraph</a:t>
            </a:r>
          </a:p>
          <a:p>
            <a:pPr algn="just">
              <a:lnSpc>
                <a:spcPct val="107000"/>
              </a:lnSpc>
              <a:spcAft>
                <a:spcPts val="8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Oxytocin:</a:t>
            </a:r>
            <a:r>
              <a:rPr lang="en-US" sz="2800" dirty="0">
                <a:latin typeface="Times New Roman" panose="02020603050405020304" pitchFamily="18" charset="0"/>
                <a:ea typeface="Calibri" panose="020F0502020204030204" pitchFamily="34" charset="0"/>
                <a:cs typeface="Times New Roman" panose="02020603050405020304" pitchFamily="18" charset="0"/>
              </a:rPr>
              <a:t> record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the amount </a:t>
            </a:r>
            <a:r>
              <a:rPr lang="en-US" sz="2800" dirty="0">
                <a:latin typeface="Times New Roman" panose="02020603050405020304" pitchFamily="18" charset="0"/>
                <a:ea typeface="Calibri" panose="020F0502020204030204" pitchFamily="34" charset="0"/>
                <a:cs typeface="Times New Roman" panose="02020603050405020304" pitchFamily="18" charset="0"/>
              </a:rPr>
              <a:t>of oxytocin per volume IV fluids in drops per minutes every 30 minute when used. In oxytocin drip line consists of two lines, one for the recording of amount of oxytocin per liter of IV fluid and other one is for drop of fluid per minute</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n-US" sz="2700" dirty="0">
                <a:latin typeface="Segoe UI Historic" panose="020B0502040204020203" pitchFamily="34" charset="0"/>
                <a:ea typeface="Calibri" panose="020F0502020204030204" pitchFamily="34" charset="0"/>
                <a:cs typeface="Times New Roman" panose="02020603050405020304" pitchFamily="18" charset="0"/>
              </a:rPr>
              <a:t>	</a:t>
            </a:r>
            <a:r>
              <a:rPr lang="en-US" sz="2700" dirty="0" smtClean="0">
                <a:latin typeface="Segoe UI Historic" panose="020B0502040204020203" pitchFamily="34" charset="0"/>
                <a:ea typeface="Calibri" panose="020F0502020204030204" pitchFamily="34" charset="0"/>
                <a:cs typeface="Times New Roman" panose="02020603050405020304" pitchFamily="18" charset="0"/>
              </a:rPr>
              <a:t>					</a:t>
            </a:r>
            <a:r>
              <a:rPr lang="en-US" sz="2700" dirty="0" err="1" smtClean="0">
                <a:effectLst/>
                <a:latin typeface="Segoe UI Historic" panose="020B0502040204020203" pitchFamily="34" charset="0"/>
                <a:ea typeface="Calibri" panose="020F0502020204030204" pitchFamily="34" charset="0"/>
                <a:cs typeface="Times New Roman" panose="02020603050405020304" pitchFamily="18" charset="0"/>
              </a:rPr>
              <a:t>Cont</a:t>
            </a:r>
            <a:r>
              <a:rPr lang="en-US" sz="2700" dirty="0" smtClean="0">
                <a:effectLst/>
                <a:latin typeface="Segoe UI Historic" panose="020B0502040204020203" pitchFamily="34" charset="0"/>
                <a:ea typeface="Calibri" panose="020F0502020204030204" pitchFamily="34" charset="0"/>
                <a:cs typeface="Times New Roman" panose="02020603050405020304" pitchFamily="18" charset="0"/>
              </a:rPr>
              <a:t>……</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6365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0987" y="416859"/>
            <a:ext cx="8310283" cy="5693866"/>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Drugs given: record any additional drugs given. This includes sedatives, antibiotics and IV fluid.</a:t>
            </a:r>
          </a:p>
          <a:p>
            <a:pPr algn="just"/>
            <a:r>
              <a:rPr lang="en-US" sz="2800" dirty="0">
                <a:latin typeface="Times New Roman" panose="02020603050405020304" pitchFamily="18" charset="0"/>
                <a:cs typeface="Times New Roman" panose="02020603050405020304" pitchFamily="18" charset="0"/>
              </a:rPr>
              <a:t>Pulse: record every 30 </a:t>
            </a:r>
            <a:r>
              <a:rPr lang="en-US" sz="2800" dirty="0" smtClean="0">
                <a:latin typeface="Times New Roman" panose="02020603050405020304" pitchFamily="18" charset="0"/>
                <a:cs typeface="Times New Roman" panose="02020603050405020304" pitchFamily="18" charset="0"/>
              </a:rPr>
              <a:t>min. </a:t>
            </a:r>
            <a:r>
              <a:rPr lang="en-US" sz="2800" dirty="0">
                <a:latin typeface="Times New Roman" panose="02020603050405020304" pitchFamily="18" charset="0"/>
                <a:cs typeface="Times New Roman" panose="02020603050405020304" pitchFamily="18" charset="0"/>
              </a:rPr>
              <a:t>and mark with a dot (᛫)</a:t>
            </a:r>
          </a:p>
          <a:p>
            <a:pPr algn="just"/>
            <a:r>
              <a:rPr lang="en-US" sz="2800" dirty="0">
                <a:latin typeface="Times New Roman" panose="02020603050405020304" pitchFamily="18" charset="0"/>
                <a:cs typeface="Times New Roman" panose="02020603050405020304" pitchFamily="18" charset="0"/>
              </a:rPr>
              <a:t>Blood pressure: record every 4 hour and mark with arrows (ᛨ)</a:t>
            </a:r>
          </a:p>
          <a:p>
            <a:pPr algn="just"/>
            <a:r>
              <a:rPr lang="en-US" sz="2800" dirty="0">
                <a:latin typeface="Times New Roman" panose="02020603050405020304" pitchFamily="18" charset="0"/>
                <a:cs typeface="Times New Roman" panose="02020603050405020304" pitchFamily="18" charset="0"/>
              </a:rPr>
              <a:t>Temperature: record every 2 hours.</a:t>
            </a:r>
          </a:p>
          <a:p>
            <a:pPr algn="just"/>
            <a:r>
              <a:rPr lang="en-US" sz="2800" dirty="0">
                <a:latin typeface="Times New Roman" panose="02020603050405020304" pitchFamily="18" charset="0"/>
                <a:cs typeface="Times New Roman" panose="02020603050405020304" pitchFamily="18" charset="0"/>
              </a:rPr>
              <a:t>Protein, Acetone, and Volume: Record when urine is passed. E</a:t>
            </a:r>
            <a:r>
              <a:rPr lang="en-US" sz="2800" dirty="0" smtClean="0">
                <a:latin typeface="Times New Roman" panose="02020603050405020304" pitchFamily="18" charset="0"/>
                <a:cs typeface="Times New Roman" panose="02020603050405020304" pitchFamily="18" charset="0"/>
              </a:rPr>
              <a:t>ncouraged </a:t>
            </a:r>
            <a:r>
              <a:rPr lang="en-US" sz="2800" dirty="0">
                <a:latin typeface="Times New Roman" panose="02020603050405020304" pitchFamily="18" charset="0"/>
                <a:cs typeface="Times New Roman" panose="02020603050405020304" pitchFamily="18" charset="0"/>
              </a:rPr>
              <a:t>to pass urine every 2 </a:t>
            </a:r>
            <a:r>
              <a:rPr lang="en-US" sz="2800" dirty="0" err="1" smtClean="0">
                <a:latin typeface="Times New Roman" panose="02020603050405020304" pitchFamily="18" charset="0"/>
                <a:cs typeface="Times New Roman" panose="02020603050405020304" pitchFamily="18" charset="0"/>
              </a:rPr>
              <a:t>hrs</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in labour.</a:t>
            </a:r>
          </a:p>
          <a:p>
            <a:pPr algn="just"/>
            <a:r>
              <a:rPr lang="en-US" sz="2800" dirty="0">
                <a:latin typeface="Times New Roman" panose="02020603050405020304" pitchFamily="18" charset="0"/>
                <a:cs typeface="Times New Roman" panose="02020603050405020304" pitchFamily="18" charset="0"/>
              </a:rPr>
              <a:t>Record the delivery details to the right of the action line </a:t>
            </a:r>
          </a:p>
          <a:p>
            <a:pPr marL="285750" indent="-285750"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Types </a:t>
            </a:r>
            <a:r>
              <a:rPr lang="en-US" sz="2800" dirty="0">
                <a:latin typeface="Times New Roman" panose="02020603050405020304" pitchFamily="18" charset="0"/>
                <a:cs typeface="Times New Roman" panose="02020603050405020304" pitchFamily="18" charset="0"/>
              </a:rPr>
              <a:t>of </a:t>
            </a:r>
            <a:r>
              <a:rPr lang="en-US" sz="2800" dirty="0" smtClean="0">
                <a:latin typeface="Times New Roman" panose="02020603050405020304" pitchFamily="18" charset="0"/>
                <a:cs typeface="Times New Roman" panose="02020603050405020304" pitchFamily="18" charset="0"/>
              </a:rPr>
              <a:t>delivery</a:t>
            </a:r>
          </a:p>
          <a:p>
            <a:pPr marL="285750" indent="-285750"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Date </a:t>
            </a:r>
            <a:r>
              <a:rPr lang="en-US" sz="2800" dirty="0">
                <a:latin typeface="Times New Roman" panose="02020603050405020304" pitchFamily="18" charset="0"/>
                <a:cs typeface="Times New Roman" panose="02020603050405020304" pitchFamily="18" charset="0"/>
              </a:rPr>
              <a:t>and time of delivery </a:t>
            </a:r>
            <a:endParaRPr lang="en-US" sz="2800"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Birth </a:t>
            </a:r>
            <a:r>
              <a:rPr lang="en-US" sz="2800" dirty="0">
                <a:latin typeface="Times New Roman" panose="02020603050405020304" pitchFamily="18" charset="0"/>
                <a:cs typeface="Times New Roman" panose="02020603050405020304" pitchFamily="18" charset="0"/>
              </a:rPr>
              <a:t>weight of baby </a:t>
            </a:r>
          </a:p>
          <a:p>
            <a:pPr algn="just"/>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37152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400" y="1"/>
            <a:ext cx="6371771" cy="6858000"/>
          </a:xfrm>
          <a:prstGeom prst="rect">
            <a:avLst/>
          </a:prstGeom>
        </p:spPr>
      </p:pic>
    </p:spTree>
    <p:extLst>
      <p:ext uri="{BB962C8B-B14F-4D97-AF65-F5344CB8AC3E}">
        <p14:creationId xmlns:p14="http://schemas.microsoft.com/office/powerpoint/2010/main" val="1395281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1782" y="1052945"/>
            <a:ext cx="8188036" cy="4893647"/>
          </a:xfrm>
          <a:prstGeom prst="rect">
            <a:avLst/>
          </a:prstGeom>
        </p:spPr>
        <p:txBody>
          <a:bodyPr wrap="square">
            <a:spAutoFit/>
          </a:bodyPr>
          <a:lstStyle/>
          <a:p>
            <a:pPr algn="just"/>
            <a:r>
              <a:rPr lang="en-US" sz="3200" b="1" dirty="0" smtClean="0">
                <a:latin typeface="Times New Roman" panose="02020603050405020304" pitchFamily="18" charset="0"/>
                <a:cs typeface="Times New Roman" panose="02020603050405020304" pitchFamily="18" charset="0"/>
              </a:rPr>
              <a:t>Objectives</a:t>
            </a:r>
            <a:r>
              <a:rPr lang="en-US" sz="3200" b="1" dirty="0" smtClean="0">
                <a:solidFill>
                  <a:srgbClr val="374151"/>
                </a:solidFill>
                <a:latin typeface="Times New Roman" panose="02020603050405020304" pitchFamily="18" charset="0"/>
                <a:cs typeface="Times New Roman" panose="02020603050405020304" pitchFamily="18" charset="0"/>
              </a:rPr>
              <a:t> </a:t>
            </a:r>
          </a:p>
          <a:p>
            <a:pPr marL="514350" indent="-514350" algn="just">
              <a:buFont typeface="+mj-lt"/>
              <a:buAutoNum type="arabicPeriod"/>
            </a:pPr>
            <a:r>
              <a:rPr lang="en-US" sz="2800" dirty="0" smtClean="0">
                <a:solidFill>
                  <a:schemeClr val="bg2">
                    <a:lumMod val="10000"/>
                  </a:schemeClr>
                </a:solidFill>
                <a:latin typeface="Times New Roman" panose="02020603050405020304" pitchFamily="18" charset="0"/>
                <a:cs typeface="Times New Roman" panose="02020603050405020304" pitchFamily="18" charset="0"/>
              </a:rPr>
              <a:t>Early </a:t>
            </a:r>
            <a:r>
              <a:rPr lang="en-US" sz="2800" dirty="0">
                <a:solidFill>
                  <a:schemeClr val="bg2">
                    <a:lumMod val="10000"/>
                  </a:schemeClr>
                </a:solidFill>
                <a:latin typeface="Times New Roman" panose="02020603050405020304" pitchFamily="18" charset="0"/>
                <a:cs typeface="Times New Roman" panose="02020603050405020304" pitchFamily="18" charset="0"/>
              </a:rPr>
              <a:t>detection of abnormal </a:t>
            </a:r>
            <a:r>
              <a:rPr lang="en-US" sz="2800" dirty="0" err="1" smtClean="0">
                <a:solidFill>
                  <a:schemeClr val="bg2">
                    <a:lumMod val="10000"/>
                  </a:schemeClr>
                </a:solidFill>
                <a:latin typeface="Times New Roman" panose="02020603050405020304" pitchFamily="18" charset="0"/>
                <a:cs typeface="Times New Roman" panose="02020603050405020304" pitchFamily="18" charset="0"/>
              </a:rPr>
              <a:t>labour</a:t>
            </a:r>
            <a:r>
              <a:rPr lang="en-US" sz="2800" dirty="0" smtClean="0">
                <a:solidFill>
                  <a:schemeClr val="bg2">
                    <a:lumMod val="10000"/>
                  </a:schemeClr>
                </a:solidFill>
                <a:latin typeface="Times New Roman" panose="02020603050405020304" pitchFamily="18" charset="0"/>
                <a:cs typeface="Times New Roman" panose="02020603050405020304" pitchFamily="18" charset="0"/>
              </a:rPr>
              <a:t> progression.</a:t>
            </a:r>
          </a:p>
          <a:p>
            <a:pPr marL="514350" indent="-514350" algn="just">
              <a:buFont typeface="+mj-lt"/>
              <a:buAutoNum type="arabicPeriod"/>
            </a:pPr>
            <a:r>
              <a:rPr lang="en-US" sz="2800" dirty="0" smtClean="0">
                <a:solidFill>
                  <a:schemeClr val="bg2">
                    <a:lumMod val="10000"/>
                  </a:schemeClr>
                </a:solidFill>
                <a:latin typeface="Times New Roman" panose="02020603050405020304" pitchFamily="18" charset="0"/>
                <a:cs typeface="Times New Roman" panose="02020603050405020304" pitchFamily="18" charset="0"/>
              </a:rPr>
              <a:t>Prevention </a:t>
            </a:r>
            <a:r>
              <a:rPr lang="en-US" sz="2800" dirty="0">
                <a:solidFill>
                  <a:schemeClr val="bg2">
                    <a:lumMod val="10000"/>
                  </a:schemeClr>
                </a:solidFill>
                <a:latin typeface="Times New Roman" panose="02020603050405020304" pitchFamily="18" charset="0"/>
                <a:cs typeface="Times New Roman" panose="02020603050405020304" pitchFamily="18" charset="0"/>
              </a:rPr>
              <a:t>of prolonged </a:t>
            </a:r>
            <a:r>
              <a:rPr lang="en-US" sz="2800" dirty="0" err="1" smtClean="0">
                <a:solidFill>
                  <a:schemeClr val="bg2">
                    <a:lumMod val="10000"/>
                  </a:schemeClr>
                </a:solidFill>
                <a:latin typeface="Times New Roman" panose="02020603050405020304" pitchFamily="18" charset="0"/>
                <a:cs typeface="Times New Roman" panose="02020603050405020304" pitchFamily="18" charset="0"/>
              </a:rPr>
              <a:t>labour</a:t>
            </a:r>
            <a:r>
              <a:rPr lang="en-US" sz="2800" dirty="0" smtClean="0">
                <a:solidFill>
                  <a:schemeClr val="bg2">
                    <a:lumMod val="10000"/>
                  </a:schemeClr>
                </a:solidFill>
                <a:latin typeface="Times New Roman" panose="02020603050405020304" pitchFamily="18" charset="0"/>
                <a:cs typeface="Times New Roman" panose="02020603050405020304" pitchFamily="18" charset="0"/>
              </a:rPr>
              <a:t>.</a:t>
            </a:r>
          </a:p>
          <a:p>
            <a:pPr marL="514350" indent="-514350" algn="just">
              <a:buFont typeface="+mj-lt"/>
              <a:buAutoNum type="arabicPeriod"/>
            </a:pPr>
            <a:r>
              <a:rPr lang="en-US" sz="2800" dirty="0" smtClean="0">
                <a:solidFill>
                  <a:schemeClr val="bg2">
                    <a:lumMod val="10000"/>
                  </a:schemeClr>
                </a:solidFill>
                <a:latin typeface="Times New Roman" panose="02020603050405020304" pitchFamily="18" charset="0"/>
                <a:cs typeface="Times New Roman" panose="02020603050405020304" pitchFamily="18" charset="0"/>
              </a:rPr>
              <a:t>Recognition </a:t>
            </a:r>
            <a:r>
              <a:rPr lang="en-US" sz="2800" dirty="0">
                <a:solidFill>
                  <a:schemeClr val="bg2">
                    <a:lumMod val="10000"/>
                  </a:schemeClr>
                </a:solidFill>
                <a:latin typeface="Times New Roman" panose="02020603050405020304" pitchFamily="18" charset="0"/>
                <a:cs typeface="Times New Roman" panose="02020603050405020304" pitchFamily="18" charset="0"/>
              </a:rPr>
              <a:t>of </a:t>
            </a:r>
            <a:r>
              <a:rPr lang="en-US" sz="2800" dirty="0" err="1">
                <a:solidFill>
                  <a:schemeClr val="bg2">
                    <a:lumMod val="10000"/>
                  </a:schemeClr>
                </a:solidFill>
                <a:latin typeface="Times New Roman" panose="02020603050405020304" pitchFamily="18" charset="0"/>
                <a:cs typeface="Times New Roman" panose="02020603050405020304" pitchFamily="18" charset="0"/>
              </a:rPr>
              <a:t>cephalopelvic</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smtClean="0">
                <a:solidFill>
                  <a:schemeClr val="bg2">
                    <a:lumMod val="10000"/>
                  </a:schemeClr>
                </a:solidFill>
                <a:latin typeface="Times New Roman" panose="02020603050405020304" pitchFamily="18" charset="0"/>
                <a:cs typeface="Times New Roman" panose="02020603050405020304" pitchFamily="18" charset="0"/>
              </a:rPr>
              <a:t>disproportion.</a:t>
            </a:r>
          </a:p>
          <a:p>
            <a:pPr marL="514350" indent="-514350" algn="just">
              <a:buFont typeface="+mj-lt"/>
              <a:buAutoNum type="arabicPeriod"/>
            </a:pPr>
            <a:r>
              <a:rPr lang="en-US" sz="2800" dirty="0" smtClean="0">
                <a:solidFill>
                  <a:schemeClr val="bg2">
                    <a:lumMod val="10000"/>
                  </a:schemeClr>
                </a:solidFill>
                <a:latin typeface="Times New Roman" panose="02020603050405020304" pitchFamily="18" charset="0"/>
                <a:cs typeface="Times New Roman" panose="02020603050405020304" pitchFamily="18" charset="0"/>
              </a:rPr>
              <a:t>Assistance </a:t>
            </a:r>
            <a:r>
              <a:rPr lang="en-US" sz="2800" dirty="0">
                <a:solidFill>
                  <a:schemeClr val="bg2">
                    <a:lumMod val="10000"/>
                  </a:schemeClr>
                </a:solidFill>
                <a:latin typeface="Times New Roman" panose="02020603050405020304" pitchFamily="18" charset="0"/>
                <a:cs typeface="Times New Roman" panose="02020603050405020304" pitchFamily="18" charset="0"/>
              </a:rPr>
              <a:t>in making timely decisions regarding the transfer, augmentation, or termination of </a:t>
            </a:r>
            <a:r>
              <a:rPr lang="en-US" sz="2800" dirty="0" err="1" smtClean="0">
                <a:solidFill>
                  <a:schemeClr val="bg2">
                    <a:lumMod val="10000"/>
                  </a:schemeClr>
                </a:solidFill>
                <a:latin typeface="Times New Roman" panose="02020603050405020304" pitchFamily="18" charset="0"/>
                <a:cs typeface="Times New Roman" panose="02020603050405020304" pitchFamily="18" charset="0"/>
              </a:rPr>
              <a:t>labour</a:t>
            </a:r>
            <a:r>
              <a:rPr lang="en-US" sz="2800" dirty="0" smtClean="0">
                <a:solidFill>
                  <a:schemeClr val="bg2">
                    <a:lumMod val="10000"/>
                  </a:schemeClr>
                </a:solidFill>
                <a:latin typeface="Times New Roman" panose="02020603050405020304" pitchFamily="18" charset="0"/>
                <a:cs typeface="Times New Roman" panose="02020603050405020304" pitchFamily="18" charset="0"/>
              </a:rPr>
              <a:t>.</a:t>
            </a:r>
          </a:p>
          <a:p>
            <a:pPr marL="514350" indent="-514350" algn="just">
              <a:buFont typeface="+mj-lt"/>
              <a:buAutoNum type="arabicPeriod"/>
            </a:pPr>
            <a:r>
              <a:rPr lang="en-US" sz="2800" dirty="0" smtClean="0">
                <a:solidFill>
                  <a:schemeClr val="bg2">
                    <a:lumMod val="10000"/>
                  </a:schemeClr>
                </a:solidFill>
                <a:latin typeface="Times New Roman" panose="02020603050405020304" pitchFamily="18" charset="0"/>
                <a:cs typeface="Times New Roman" panose="02020603050405020304" pitchFamily="18" charset="0"/>
              </a:rPr>
              <a:t>Enhancement </a:t>
            </a:r>
            <a:r>
              <a:rPr lang="en-US" sz="2800" dirty="0">
                <a:solidFill>
                  <a:schemeClr val="bg2">
                    <a:lumMod val="10000"/>
                  </a:schemeClr>
                </a:solidFill>
                <a:latin typeface="Times New Roman" panose="02020603050405020304" pitchFamily="18" charset="0"/>
                <a:cs typeface="Times New Roman" panose="02020603050405020304" pitchFamily="18" charset="0"/>
              </a:rPr>
              <a:t>of the quality and consistency of observations made on both the mother and </a:t>
            </a:r>
            <a:r>
              <a:rPr lang="en-US" sz="2800" dirty="0" smtClean="0">
                <a:solidFill>
                  <a:schemeClr val="bg2">
                    <a:lumMod val="10000"/>
                  </a:schemeClr>
                </a:solidFill>
                <a:latin typeface="Times New Roman" panose="02020603050405020304" pitchFamily="18" charset="0"/>
                <a:cs typeface="Times New Roman" panose="02020603050405020304" pitchFamily="18" charset="0"/>
              </a:rPr>
              <a:t>fetus.</a:t>
            </a:r>
          </a:p>
          <a:p>
            <a:pPr marL="514350" indent="-514350" algn="just">
              <a:buFont typeface="+mj-lt"/>
              <a:buAutoNum type="arabicPeriod"/>
            </a:pPr>
            <a:r>
              <a:rPr lang="en-US" sz="2800" dirty="0" smtClean="0">
                <a:solidFill>
                  <a:schemeClr val="bg2">
                    <a:lumMod val="10000"/>
                  </a:schemeClr>
                </a:solidFill>
                <a:latin typeface="Times New Roman" panose="02020603050405020304" pitchFamily="18" charset="0"/>
                <a:cs typeface="Times New Roman" panose="02020603050405020304" pitchFamily="18" charset="0"/>
              </a:rPr>
              <a:t>Early </a:t>
            </a:r>
            <a:r>
              <a:rPr lang="en-US" sz="2800" dirty="0">
                <a:solidFill>
                  <a:schemeClr val="bg2">
                    <a:lumMod val="10000"/>
                  </a:schemeClr>
                </a:solidFill>
                <a:latin typeface="Times New Roman" panose="02020603050405020304" pitchFamily="18" charset="0"/>
                <a:cs typeface="Times New Roman" panose="02020603050405020304" pitchFamily="18" charset="0"/>
              </a:rPr>
              <a:t>identification of maternal and fetal </a:t>
            </a:r>
            <a:r>
              <a:rPr lang="en-US" sz="2800" dirty="0" smtClean="0">
                <a:solidFill>
                  <a:schemeClr val="bg2">
                    <a:lumMod val="10000"/>
                  </a:schemeClr>
                </a:solidFill>
                <a:latin typeface="Times New Roman" panose="02020603050405020304" pitchFamily="18" charset="0"/>
                <a:cs typeface="Times New Roman" panose="02020603050405020304" pitchFamily="18" charset="0"/>
              </a:rPr>
              <a:t>issues.</a:t>
            </a:r>
          </a:p>
          <a:p>
            <a:pPr marL="514350" indent="-514350" algn="just">
              <a:buFont typeface="+mj-lt"/>
              <a:buAutoNum type="arabicPeriod"/>
            </a:pPr>
            <a:r>
              <a:rPr lang="en-US" sz="2800" dirty="0" smtClean="0">
                <a:solidFill>
                  <a:schemeClr val="bg2">
                    <a:lumMod val="10000"/>
                  </a:schemeClr>
                </a:solidFill>
                <a:latin typeface="Times New Roman" panose="02020603050405020304" pitchFamily="18" charset="0"/>
                <a:cs typeface="Times New Roman" panose="02020603050405020304" pitchFamily="18" charset="0"/>
              </a:rPr>
              <a:t>Effective </a:t>
            </a:r>
            <a:r>
              <a:rPr lang="en-US" sz="2800" dirty="0">
                <a:solidFill>
                  <a:schemeClr val="bg2">
                    <a:lumMod val="10000"/>
                  </a:schemeClr>
                </a:solidFill>
                <a:latin typeface="Times New Roman" panose="02020603050405020304" pitchFamily="18" charset="0"/>
                <a:cs typeface="Times New Roman" panose="02020603050405020304" pitchFamily="18" charset="0"/>
              </a:rPr>
              <a:t>reduction of complications stemming from prolonged </a:t>
            </a:r>
            <a:r>
              <a:rPr lang="en-US" sz="2800" dirty="0" err="1" smtClean="0">
                <a:solidFill>
                  <a:schemeClr val="bg2">
                    <a:lumMod val="10000"/>
                  </a:schemeClr>
                </a:solidFill>
                <a:latin typeface="Times New Roman" panose="02020603050405020304" pitchFamily="18" charset="0"/>
                <a:cs typeface="Times New Roman" panose="02020603050405020304" pitchFamily="18" charset="0"/>
              </a:rPr>
              <a:t>labour</a:t>
            </a:r>
            <a:r>
              <a:rPr lang="en-US" sz="2800" dirty="0">
                <a:solidFill>
                  <a:schemeClr val="bg2">
                    <a:lumMod val="10000"/>
                  </a:schemeClr>
                </a:solidFill>
              </a:rPr>
              <a:t>.</a:t>
            </a:r>
            <a:endParaRPr lang="en-US" sz="2800" b="0" i="0" dirty="0">
              <a:solidFill>
                <a:schemeClr val="bg2">
                  <a:lumMod val="10000"/>
                </a:schemeClr>
              </a:solidFill>
              <a:effectLst/>
            </a:endParaRPr>
          </a:p>
        </p:txBody>
      </p:sp>
    </p:spTree>
    <p:extLst>
      <p:ext uri="{BB962C8B-B14F-4D97-AF65-F5344CB8AC3E}">
        <p14:creationId xmlns:p14="http://schemas.microsoft.com/office/powerpoint/2010/main" val="20671239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0545" y="415636"/>
            <a:ext cx="7716981" cy="6124754"/>
          </a:xfrm>
          <a:prstGeom prst="rect">
            <a:avLst/>
          </a:prstGeom>
        </p:spPr>
        <p:txBody>
          <a:bodyPr wrap="square">
            <a:spAutoFit/>
          </a:bodyPr>
          <a:lstStyle/>
          <a:p>
            <a:pPr algn="just"/>
            <a:r>
              <a:rPr lang="en-US" sz="2800" b="1" dirty="0" smtClean="0">
                <a:latin typeface="Times New Roman" panose="02020603050405020304" pitchFamily="18" charset="0"/>
                <a:cs typeface="Times New Roman" panose="02020603050405020304" pitchFamily="18" charset="0"/>
              </a:rPr>
              <a:t>Advantages</a:t>
            </a:r>
          </a:p>
          <a:p>
            <a:pPr algn="just"/>
            <a:r>
              <a:rPr lang="en-US" sz="2800" dirty="0" smtClean="0">
                <a:solidFill>
                  <a:schemeClr val="bg2">
                    <a:lumMod val="10000"/>
                  </a:schemeClr>
                </a:solidFill>
                <a:latin typeface="Times New Roman" panose="02020603050405020304" pitchFamily="18" charset="0"/>
                <a:cs typeface="Times New Roman" panose="02020603050405020304" pitchFamily="18" charset="0"/>
              </a:rPr>
              <a:t>The </a:t>
            </a:r>
            <a:r>
              <a:rPr lang="en-US" sz="2800" dirty="0">
                <a:solidFill>
                  <a:schemeClr val="bg2">
                    <a:lumMod val="10000"/>
                  </a:schemeClr>
                </a:solidFill>
                <a:latin typeface="Times New Roman" panose="02020603050405020304" pitchFamily="18" charset="0"/>
                <a:cs typeface="Times New Roman" panose="02020603050405020304" pitchFamily="18" charset="0"/>
              </a:rPr>
              <a:t>advantages of using a </a:t>
            </a:r>
            <a:r>
              <a:rPr lang="en-US" sz="2800" dirty="0" err="1">
                <a:solidFill>
                  <a:schemeClr val="bg2">
                    <a:lumMod val="10000"/>
                  </a:schemeClr>
                </a:solidFill>
                <a:latin typeface="Times New Roman" panose="02020603050405020304" pitchFamily="18" charset="0"/>
                <a:cs typeface="Times New Roman" panose="02020603050405020304" pitchFamily="18" charset="0"/>
              </a:rPr>
              <a:t>partograph</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smtClean="0">
                <a:solidFill>
                  <a:schemeClr val="bg2">
                    <a:lumMod val="10000"/>
                  </a:schemeClr>
                </a:solidFill>
                <a:latin typeface="Times New Roman" panose="02020603050405020304" pitchFamily="18" charset="0"/>
                <a:cs typeface="Times New Roman" panose="02020603050405020304" pitchFamily="18" charset="0"/>
              </a:rPr>
              <a:t>include:</a:t>
            </a:r>
          </a:p>
          <a:p>
            <a:pPr marL="457200" indent="-457200" algn="just">
              <a:buFont typeface="+mj-lt"/>
              <a:buAutoNum type="arabicPeriod"/>
            </a:pPr>
            <a:r>
              <a:rPr lang="en-US" sz="2800" b="1" dirty="0" smtClean="0">
                <a:solidFill>
                  <a:schemeClr val="bg2">
                    <a:lumMod val="10000"/>
                  </a:schemeClr>
                </a:solidFill>
                <a:latin typeface="Times New Roman" panose="02020603050405020304" pitchFamily="18" charset="0"/>
                <a:cs typeface="Times New Roman" panose="02020603050405020304" pitchFamily="18" charset="0"/>
              </a:rPr>
              <a:t>Comprehensive documentation</a:t>
            </a:r>
            <a:r>
              <a:rPr lang="en-US" sz="2800" b="1" dirty="0">
                <a:solidFill>
                  <a:schemeClr val="bg2">
                    <a:lumMod val="10000"/>
                  </a:schemeClr>
                </a:solidFill>
                <a:latin typeface="Times New Roman" panose="02020603050405020304" pitchFamily="18" charset="0"/>
                <a:cs typeface="Times New Roman" panose="02020603050405020304" pitchFamily="18" charset="0"/>
              </a:rPr>
              <a:t>:</a:t>
            </a:r>
            <a:r>
              <a:rPr lang="en-US" sz="2800" dirty="0">
                <a:solidFill>
                  <a:schemeClr val="bg2">
                    <a:lumMod val="10000"/>
                  </a:schemeClr>
                </a:solidFill>
                <a:latin typeface="Times New Roman" panose="02020603050405020304" pitchFamily="18" charset="0"/>
                <a:cs typeface="Times New Roman" panose="02020603050405020304" pitchFamily="18" charset="0"/>
              </a:rPr>
              <a:t> All essential information is consolidated onto a single sheet or paper, facilitating easy maintenance and detailed interval </a:t>
            </a:r>
            <a:r>
              <a:rPr lang="en-US" sz="2800" dirty="0" smtClean="0">
                <a:solidFill>
                  <a:schemeClr val="bg2">
                    <a:lumMod val="10000"/>
                  </a:schemeClr>
                </a:solidFill>
                <a:latin typeface="Times New Roman" panose="02020603050405020304" pitchFamily="18" charset="0"/>
                <a:cs typeface="Times New Roman" panose="02020603050405020304" pitchFamily="18" charset="0"/>
              </a:rPr>
              <a:t>notes.</a:t>
            </a:r>
          </a:p>
          <a:p>
            <a:pPr marL="457200" indent="-457200" algn="just">
              <a:buFont typeface="+mj-lt"/>
              <a:buAutoNum type="arabicPeriod"/>
            </a:pPr>
            <a:r>
              <a:rPr lang="en-US" sz="2800" b="1" dirty="0" smtClean="0">
                <a:solidFill>
                  <a:schemeClr val="bg2">
                    <a:lumMod val="10000"/>
                  </a:schemeClr>
                </a:solidFill>
                <a:latin typeface="Times New Roman" panose="02020603050405020304" pitchFamily="18" charset="0"/>
                <a:cs typeface="Times New Roman" panose="02020603050405020304" pitchFamily="18" charset="0"/>
              </a:rPr>
              <a:t>Efficiency </a:t>
            </a:r>
            <a:r>
              <a:rPr lang="en-US" sz="2800" b="1" dirty="0">
                <a:solidFill>
                  <a:schemeClr val="bg2">
                    <a:lumMod val="10000"/>
                  </a:schemeClr>
                </a:solidFill>
                <a:latin typeface="Times New Roman" panose="02020603050405020304" pitchFamily="18" charset="0"/>
                <a:cs typeface="Times New Roman" panose="02020603050405020304" pitchFamily="18" charset="0"/>
              </a:rPr>
              <a:t>in </a:t>
            </a:r>
            <a:r>
              <a:rPr lang="en-US" sz="2800" b="1" dirty="0" smtClean="0">
                <a:solidFill>
                  <a:schemeClr val="bg2">
                    <a:lumMod val="10000"/>
                  </a:schemeClr>
                </a:solidFill>
                <a:latin typeface="Times New Roman" panose="02020603050405020304" pitchFamily="18" charset="0"/>
                <a:cs typeface="Times New Roman" panose="02020603050405020304" pitchFamily="18" charset="0"/>
              </a:rPr>
              <a:t>recording</a:t>
            </a:r>
            <a:r>
              <a:rPr lang="en-US" sz="2800" b="1" dirty="0">
                <a:solidFill>
                  <a:schemeClr val="bg2">
                    <a:lumMod val="10000"/>
                  </a:schemeClr>
                </a:solidFill>
                <a:latin typeface="Times New Roman" panose="02020603050405020304" pitchFamily="18" charset="0"/>
                <a:cs typeface="Times New Roman" panose="02020603050405020304" pitchFamily="18" charset="0"/>
              </a:rPr>
              <a:t>:</a:t>
            </a:r>
            <a:r>
              <a:rPr lang="en-US" sz="2800" dirty="0">
                <a:solidFill>
                  <a:schemeClr val="bg2">
                    <a:lumMod val="10000"/>
                  </a:schemeClr>
                </a:solidFill>
                <a:latin typeface="Times New Roman" panose="02020603050405020304" pitchFamily="18" charset="0"/>
                <a:cs typeface="Times New Roman" panose="02020603050405020304" pitchFamily="18" charset="0"/>
              </a:rPr>
              <a:t> There's no requirement for repetitive recording of </a:t>
            </a:r>
            <a:r>
              <a:rPr lang="en-US" sz="2800" dirty="0" err="1" smtClean="0">
                <a:solidFill>
                  <a:schemeClr val="bg2">
                    <a:lumMod val="10000"/>
                  </a:schemeClr>
                </a:solidFill>
                <a:latin typeface="Times New Roman" panose="02020603050405020304" pitchFamily="18" charset="0"/>
                <a:cs typeface="Times New Roman" panose="02020603050405020304" pitchFamily="18" charset="0"/>
              </a:rPr>
              <a:t>labour</a:t>
            </a:r>
            <a:r>
              <a:rPr lang="en-US" sz="28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2800" dirty="0">
                <a:solidFill>
                  <a:schemeClr val="bg2">
                    <a:lumMod val="10000"/>
                  </a:schemeClr>
                </a:solidFill>
                <a:latin typeface="Times New Roman" panose="02020603050405020304" pitchFamily="18" charset="0"/>
                <a:cs typeface="Times New Roman" panose="02020603050405020304" pitchFamily="18" charset="0"/>
              </a:rPr>
              <a:t>events, streamlining the documentation </a:t>
            </a:r>
            <a:r>
              <a:rPr lang="en-US" sz="2800" dirty="0" smtClean="0">
                <a:solidFill>
                  <a:schemeClr val="bg2">
                    <a:lumMod val="10000"/>
                  </a:schemeClr>
                </a:solidFill>
                <a:latin typeface="Times New Roman" panose="02020603050405020304" pitchFamily="18" charset="0"/>
                <a:cs typeface="Times New Roman" panose="02020603050405020304" pitchFamily="18" charset="0"/>
              </a:rPr>
              <a:t>process.</a:t>
            </a:r>
          </a:p>
          <a:p>
            <a:pPr marL="457200" indent="-457200" algn="just">
              <a:buFont typeface="+mj-lt"/>
              <a:buAutoNum type="arabicPeriod"/>
            </a:pPr>
            <a:r>
              <a:rPr lang="en-US" sz="2800" b="1" dirty="0" smtClean="0">
                <a:solidFill>
                  <a:schemeClr val="bg2">
                    <a:lumMod val="10000"/>
                  </a:schemeClr>
                </a:solidFill>
                <a:latin typeface="Times New Roman" panose="02020603050405020304" pitchFamily="18" charset="0"/>
                <a:cs typeface="Times New Roman" panose="02020603050405020304" pitchFamily="18" charset="0"/>
              </a:rPr>
              <a:t>Early deviation detection</a:t>
            </a:r>
            <a:r>
              <a:rPr lang="en-US" sz="2800" b="1" dirty="0">
                <a:solidFill>
                  <a:schemeClr val="bg2">
                    <a:lumMod val="10000"/>
                  </a:schemeClr>
                </a:solidFill>
                <a:latin typeface="Times New Roman" panose="02020603050405020304" pitchFamily="18" charset="0"/>
                <a:cs typeface="Times New Roman" panose="02020603050405020304" pitchFamily="18" charset="0"/>
              </a:rPr>
              <a:t>:</a:t>
            </a:r>
            <a:r>
              <a:rPr lang="en-US" sz="2800" dirty="0">
                <a:solidFill>
                  <a:schemeClr val="bg2">
                    <a:lumMod val="10000"/>
                  </a:schemeClr>
                </a:solidFill>
                <a:latin typeface="Times New Roman" panose="02020603050405020304" pitchFamily="18" charset="0"/>
                <a:cs typeface="Times New Roman" panose="02020603050405020304" pitchFamily="18" charset="0"/>
              </a:rPr>
              <a:t> The </a:t>
            </a:r>
            <a:r>
              <a:rPr lang="en-US" sz="2800" dirty="0" err="1">
                <a:solidFill>
                  <a:schemeClr val="bg2">
                    <a:lumMod val="10000"/>
                  </a:schemeClr>
                </a:solidFill>
                <a:latin typeface="Times New Roman" panose="02020603050405020304" pitchFamily="18" charset="0"/>
                <a:cs typeface="Times New Roman" panose="02020603050405020304" pitchFamily="18" charset="0"/>
              </a:rPr>
              <a:t>partograph</a:t>
            </a:r>
            <a:r>
              <a:rPr lang="en-US" sz="2800" dirty="0">
                <a:solidFill>
                  <a:schemeClr val="bg2">
                    <a:lumMod val="10000"/>
                  </a:schemeClr>
                </a:solidFill>
                <a:latin typeface="Times New Roman" panose="02020603050405020304" pitchFamily="18" charset="0"/>
                <a:cs typeface="Times New Roman" panose="02020603050405020304" pitchFamily="18" charset="0"/>
              </a:rPr>
              <a:t> can promptly predict deviations from the normal </a:t>
            </a:r>
            <a:r>
              <a:rPr lang="en-US" sz="2800" dirty="0" err="1" smtClean="0">
                <a:solidFill>
                  <a:schemeClr val="bg2">
                    <a:lumMod val="10000"/>
                  </a:schemeClr>
                </a:solidFill>
                <a:latin typeface="Times New Roman" panose="02020603050405020304" pitchFamily="18" charset="0"/>
                <a:cs typeface="Times New Roman" panose="02020603050405020304" pitchFamily="18" charset="0"/>
              </a:rPr>
              <a:t>labour</a:t>
            </a:r>
            <a:r>
              <a:rPr lang="en-US" sz="28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2800" dirty="0">
                <a:solidFill>
                  <a:schemeClr val="bg2">
                    <a:lumMod val="10000"/>
                  </a:schemeClr>
                </a:solidFill>
                <a:latin typeface="Times New Roman" panose="02020603050405020304" pitchFamily="18" charset="0"/>
                <a:cs typeface="Times New Roman" panose="02020603050405020304" pitchFamily="18" charset="0"/>
              </a:rPr>
              <a:t>duration, enabling early intervention.</a:t>
            </a:r>
          </a:p>
          <a:p>
            <a:pPr algn="just"/>
            <a:endParaRPr lang="en-US" sz="2800" b="0" i="0" dirty="0" smtClean="0">
              <a:solidFill>
                <a:schemeClr val="bg2">
                  <a:lumMod val="10000"/>
                </a:schemeClr>
              </a:solidFill>
              <a:effectLst/>
              <a:latin typeface="Times New Roman" panose="02020603050405020304" pitchFamily="18" charset="0"/>
              <a:cs typeface="Times New Roman" panose="02020603050405020304" pitchFamily="18" charset="0"/>
            </a:endParaRPr>
          </a:p>
          <a:p>
            <a:pPr algn="just"/>
            <a:r>
              <a:rPr lang="en-US" sz="2800" b="0" i="0" dirty="0" smtClean="0">
                <a:solidFill>
                  <a:schemeClr val="bg2">
                    <a:lumMod val="10000"/>
                  </a:schemeClr>
                </a:solidFill>
                <a:effectLst/>
                <a:latin typeface="Times New Roman" panose="02020603050405020304" pitchFamily="18" charset="0"/>
                <a:cs typeface="Times New Roman" panose="02020603050405020304" pitchFamily="18" charset="0"/>
              </a:rPr>
              <a:t>Cont..</a:t>
            </a:r>
            <a:endParaRPr lang="en-US" sz="2800" b="0" i="0" dirty="0">
              <a:solidFill>
                <a:schemeClr val="bg2">
                  <a:lumMod val="10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8102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1891" y="692727"/>
            <a:ext cx="7869382" cy="4401205"/>
          </a:xfrm>
          <a:prstGeom prst="rect">
            <a:avLst/>
          </a:prstGeom>
        </p:spPr>
        <p:txBody>
          <a:bodyPr wrap="square">
            <a:spAutoFit/>
          </a:bodyPr>
          <a:lstStyle/>
          <a:p>
            <a:pPr marL="514350" indent="-514350" algn="just">
              <a:buFont typeface="+mj-lt"/>
              <a:buAutoNum type="arabicPeriod" startAt="4"/>
            </a:pPr>
            <a:r>
              <a:rPr lang="en-US" sz="2800" b="1" dirty="0">
                <a:solidFill>
                  <a:schemeClr val="bg2">
                    <a:lumMod val="10000"/>
                  </a:schemeClr>
                </a:solidFill>
                <a:latin typeface="Times New Roman" panose="02020603050405020304" pitchFamily="18" charset="0"/>
                <a:cs typeface="Times New Roman" panose="02020603050405020304" pitchFamily="18" charset="0"/>
              </a:rPr>
              <a:t>Clear and </a:t>
            </a:r>
            <a:r>
              <a:rPr lang="en-US" sz="2800" b="1" dirty="0" smtClean="0">
                <a:solidFill>
                  <a:schemeClr val="bg2">
                    <a:lumMod val="10000"/>
                  </a:schemeClr>
                </a:solidFill>
                <a:latin typeface="Times New Roman" panose="02020603050405020304" pitchFamily="18" charset="0"/>
                <a:cs typeface="Times New Roman" panose="02020603050405020304" pitchFamily="18" charset="0"/>
              </a:rPr>
              <a:t>objective records</a:t>
            </a:r>
            <a:r>
              <a:rPr lang="en-US" sz="2800" b="1" dirty="0">
                <a:solidFill>
                  <a:schemeClr val="bg2">
                    <a:lumMod val="10000"/>
                  </a:schemeClr>
                </a:solidFill>
                <a:latin typeface="Times New Roman" panose="02020603050405020304" pitchFamily="18" charset="0"/>
                <a:cs typeface="Times New Roman" panose="02020603050405020304" pitchFamily="18" charset="0"/>
              </a:rPr>
              <a:t>:</a:t>
            </a:r>
            <a:r>
              <a:rPr lang="en-US" sz="2800" dirty="0">
                <a:solidFill>
                  <a:schemeClr val="bg2">
                    <a:lumMod val="10000"/>
                  </a:schemeClr>
                </a:solidFill>
                <a:latin typeface="Times New Roman" panose="02020603050405020304" pitchFamily="18" charset="0"/>
                <a:cs typeface="Times New Roman" panose="02020603050405020304" pitchFamily="18" charset="0"/>
              </a:rPr>
              <a:t> The records are </a:t>
            </a:r>
            <a:r>
              <a:rPr lang="en-US" sz="2800" dirty="0" smtClean="0">
                <a:solidFill>
                  <a:schemeClr val="bg2">
                    <a:lumMod val="10000"/>
                  </a:schemeClr>
                </a:solidFill>
                <a:latin typeface="Times New Roman" panose="02020603050405020304" pitchFamily="18" charset="0"/>
                <a:cs typeface="Times New Roman" panose="02020603050405020304" pitchFamily="18" charset="0"/>
              </a:rPr>
              <a:t>clear and </a:t>
            </a:r>
            <a:r>
              <a:rPr lang="en-US" sz="2800" dirty="0">
                <a:solidFill>
                  <a:schemeClr val="bg2">
                    <a:lumMod val="10000"/>
                  </a:schemeClr>
                </a:solidFill>
                <a:latin typeface="Times New Roman" panose="02020603050405020304" pitchFamily="18" charset="0"/>
                <a:cs typeface="Times New Roman" panose="02020603050405020304" pitchFamily="18" charset="0"/>
              </a:rPr>
              <a:t>objective, enabling both nursing and medical personnel to quickly assess the </a:t>
            </a:r>
            <a:r>
              <a:rPr lang="en-US" sz="2800" dirty="0" err="1" smtClean="0">
                <a:solidFill>
                  <a:schemeClr val="bg2">
                    <a:lumMod val="10000"/>
                  </a:schemeClr>
                </a:solidFill>
                <a:latin typeface="Times New Roman" panose="02020603050405020304" pitchFamily="18" charset="0"/>
                <a:cs typeface="Times New Roman" panose="02020603050405020304" pitchFamily="18" charset="0"/>
              </a:rPr>
              <a:t>labour</a:t>
            </a:r>
            <a:r>
              <a:rPr lang="en-US" sz="28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2800" dirty="0">
                <a:solidFill>
                  <a:schemeClr val="bg2">
                    <a:lumMod val="10000"/>
                  </a:schemeClr>
                </a:solidFill>
                <a:latin typeface="Times New Roman" panose="02020603050405020304" pitchFamily="18" charset="0"/>
                <a:cs typeface="Times New Roman" panose="02020603050405020304" pitchFamily="18" charset="0"/>
              </a:rPr>
              <a:t>progress for each </a:t>
            </a:r>
            <a:r>
              <a:rPr lang="en-US" sz="2800" dirty="0" smtClean="0">
                <a:solidFill>
                  <a:schemeClr val="bg2">
                    <a:lumMod val="10000"/>
                  </a:schemeClr>
                </a:solidFill>
                <a:latin typeface="Times New Roman" panose="02020603050405020304" pitchFamily="18" charset="0"/>
                <a:cs typeface="Times New Roman" panose="02020603050405020304" pitchFamily="18" charset="0"/>
              </a:rPr>
              <a:t>patient.</a:t>
            </a:r>
          </a:p>
          <a:p>
            <a:pPr marL="514350" indent="-514350" algn="just">
              <a:buFont typeface="+mj-lt"/>
              <a:buAutoNum type="arabicPeriod" startAt="4"/>
            </a:pPr>
            <a:r>
              <a:rPr lang="en-US" sz="2800" b="1" dirty="0" smtClean="0">
                <a:solidFill>
                  <a:schemeClr val="bg2">
                    <a:lumMod val="10000"/>
                  </a:schemeClr>
                </a:solidFill>
                <a:latin typeface="Times New Roman" panose="02020603050405020304" pitchFamily="18" charset="0"/>
                <a:cs typeface="Times New Roman" panose="02020603050405020304" pitchFamily="18" charset="0"/>
              </a:rPr>
              <a:t>Consistent </a:t>
            </a:r>
            <a:r>
              <a:rPr lang="en-US" sz="2800" b="1" dirty="0">
                <a:solidFill>
                  <a:schemeClr val="bg2">
                    <a:lumMod val="10000"/>
                  </a:schemeClr>
                </a:solidFill>
                <a:latin typeface="Times New Roman" panose="02020603050405020304" pitchFamily="18" charset="0"/>
                <a:cs typeface="Times New Roman" panose="02020603050405020304" pitchFamily="18" charset="0"/>
              </a:rPr>
              <a:t>h</a:t>
            </a:r>
            <a:r>
              <a:rPr lang="en-US" sz="2800" b="1" dirty="0" smtClean="0">
                <a:solidFill>
                  <a:schemeClr val="bg2">
                    <a:lumMod val="10000"/>
                  </a:schemeClr>
                </a:solidFill>
                <a:latin typeface="Times New Roman" panose="02020603050405020304" pitchFamily="18" charset="0"/>
                <a:cs typeface="Times New Roman" panose="02020603050405020304" pitchFamily="18" charset="0"/>
              </a:rPr>
              <a:t>and-over</a:t>
            </a:r>
            <a:r>
              <a:rPr lang="en-US" sz="2800" b="1" dirty="0">
                <a:solidFill>
                  <a:schemeClr val="bg2">
                    <a:lumMod val="10000"/>
                  </a:schemeClr>
                </a:solidFill>
                <a:latin typeface="Times New Roman" panose="02020603050405020304" pitchFamily="18" charset="0"/>
                <a:cs typeface="Times New Roman" panose="02020603050405020304" pitchFamily="18" charset="0"/>
              </a:rPr>
              <a:t>:</a:t>
            </a:r>
            <a:r>
              <a:rPr lang="en-US" sz="2800" dirty="0">
                <a:solidFill>
                  <a:schemeClr val="bg2">
                    <a:lumMod val="10000"/>
                  </a:schemeClr>
                </a:solidFill>
                <a:latin typeface="Times New Roman" panose="02020603050405020304" pitchFamily="18" charset="0"/>
                <a:cs typeface="Times New Roman" panose="02020603050405020304" pitchFamily="18" charset="0"/>
              </a:rPr>
              <a:t> The </a:t>
            </a:r>
            <a:r>
              <a:rPr lang="en-US" sz="2800" dirty="0" err="1">
                <a:solidFill>
                  <a:schemeClr val="bg2">
                    <a:lumMod val="10000"/>
                  </a:schemeClr>
                </a:solidFill>
                <a:latin typeface="Times New Roman" panose="02020603050405020304" pitchFamily="18" charset="0"/>
                <a:cs typeface="Times New Roman" panose="02020603050405020304" pitchFamily="18" charset="0"/>
              </a:rPr>
              <a:t>partograph</a:t>
            </a:r>
            <a:r>
              <a:rPr lang="en-US" sz="2800" dirty="0">
                <a:solidFill>
                  <a:schemeClr val="bg2">
                    <a:lumMod val="10000"/>
                  </a:schemeClr>
                </a:solidFill>
                <a:latin typeface="Times New Roman" panose="02020603050405020304" pitchFamily="18" charset="0"/>
                <a:cs typeface="Times New Roman" panose="02020603050405020304" pitchFamily="18" charset="0"/>
              </a:rPr>
              <a:t> aids in </a:t>
            </a:r>
            <a:r>
              <a:rPr lang="en-US" sz="2800" dirty="0" smtClean="0">
                <a:solidFill>
                  <a:schemeClr val="bg2">
                    <a:lumMod val="10000"/>
                  </a:schemeClr>
                </a:solidFill>
                <a:latin typeface="Times New Roman" panose="02020603050405020304" pitchFamily="18" charset="0"/>
                <a:cs typeface="Times New Roman" panose="02020603050405020304" pitchFamily="18" charset="0"/>
              </a:rPr>
              <a:t>consistent  </a:t>
            </a:r>
            <a:r>
              <a:rPr lang="en-US" sz="2800" dirty="0">
                <a:solidFill>
                  <a:schemeClr val="bg2">
                    <a:lumMod val="10000"/>
                  </a:schemeClr>
                </a:solidFill>
                <a:latin typeface="Times New Roman" panose="02020603050405020304" pitchFamily="18" charset="0"/>
                <a:cs typeface="Times New Roman" panose="02020603050405020304" pitchFamily="18" charset="0"/>
              </a:rPr>
              <a:t>staff hand-over </a:t>
            </a:r>
            <a:r>
              <a:rPr lang="en-US" sz="2800" dirty="0" smtClean="0">
                <a:solidFill>
                  <a:schemeClr val="bg2">
                    <a:lumMod val="10000"/>
                  </a:schemeClr>
                </a:solidFill>
                <a:latin typeface="Times New Roman" panose="02020603050405020304" pitchFamily="18" charset="0"/>
                <a:cs typeface="Times New Roman" panose="02020603050405020304" pitchFamily="18" charset="0"/>
              </a:rPr>
              <a:t>procedures.</a:t>
            </a:r>
          </a:p>
          <a:p>
            <a:pPr marL="514350" indent="-514350" algn="just">
              <a:buFont typeface="+mj-lt"/>
              <a:buAutoNum type="arabicPeriod" startAt="4"/>
            </a:pPr>
            <a:r>
              <a:rPr lang="en-US" sz="2800" b="1" dirty="0" smtClean="0">
                <a:solidFill>
                  <a:schemeClr val="bg2">
                    <a:lumMod val="10000"/>
                  </a:schemeClr>
                </a:solidFill>
                <a:latin typeface="Times New Roman" panose="02020603050405020304" pitchFamily="18" charset="0"/>
                <a:cs typeface="Times New Roman" panose="02020603050405020304" pitchFamily="18" charset="0"/>
              </a:rPr>
              <a:t>Reduction </a:t>
            </a:r>
            <a:r>
              <a:rPr lang="en-US" sz="2800" b="1" dirty="0">
                <a:solidFill>
                  <a:schemeClr val="bg2">
                    <a:lumMod val="10000"/>
                  </a:schemeClr>
                </a:solidFill>
                <a:latin typeface="Times New Roman" panose="02020603050405020304" pitchFamily="18" charset="0"/>
                <a:cs typeface="Times New Roman" panose="02020603050405020304" pitchFamily="18" charset="0"/>
              </a:rPr>
              <a:t>in </a:t>
            </a:r>
            <a:r>
              <a:rPr lang="en-US" sz="2800" b="1" dirty="0" smtClean="0">
                <a:solidFill>
                  <a:schemeClr val="bg2">
                    <a:lumMod val="10000"/>
                  </a:schemeClr>
                </a:solidFill>
                <a:latin typeface="Times New Roman" panose="02020603050405020304" pitchFamily="18" charset="0"/>
                <a:cs typeface="Times New Roman" panose="02020603050405020304" pitchFamily="18" charset="0"/>
              </a:rPr>
              <a:t>complications</a:t>
            </a:r>
            <a:r>
              <a:rPr lang="en-US" sz="2800" b="1" dirty="0">
                <a:solidFill>
                  <a:schemeClr val="bg2">
                    <a:lumMod val="10000"/>
                  </a:schemeClr>
                </a:solidFill>
                <a:latin typeface="Times New Roman" panose="02020603050405020304" pitchFamily="18" charset="0"/>
                <a:cs typeface="Times New Roman" panose="02020603050405020304" pitchFamily="18" charset="0"/>
              </a:rPr>
              <a:t>:</a:t>
            </a:r>
            <a:r>
              <a:rPr lang="en-US" sz="2800" dirty="0">
                <a:solidFill>
                  <a:schemeClr val="bg2">
                    <a:lumMod val="10000"/>
                  </a:schemeClr>
                </a:solidFill>
                <a:latin typeface="Times New Roman" panose="02020603050405020304" pitchFamily="18" charset="0"/>
                <a:cs typeface="Times New Roman" panose="02020603050405020304" pitchFamily="18" charset="0"/>
              </a:rPr>
              <a:t> It contributes to the reduction of prolonged </a:t>
            </a:r>
            <a:r>
              <a:rPr lang="en-US" sz="2800" dirty="0" err="1" smtClean="0">
                <a:solidFill>
                  <a:schemeClr val="bg2">
                    <a:lumMod val="10000"/>
                  </a:schemeClr>
                </a:solidFill>
                <a:latin typeface="Times New Roman" panose="02020603050405020304" pitchFamily="18" charset="0"/>
                <a:cs typeface="Times New Roman" panose="02020603050405020304" pitchFamily="18" charset="0"/>
              </a:rPr>
              <a:t>labour</a:t>
            </a:r>
            <a:r>
              <a:rPr lang="en-US" sz="28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2800" dirty="0">
                <a:solidFill>
                  <a:schemeClr val="bg2">
                    <a:lumMod val="10000"/>
                  </a:schemeClr>
                </a:solidFill>
                <a:latin typeface="Times New Roman" panose="02020603050405020304" pitchFamily="18" charset="0"/>
                <a:cs typeface="Times New Roman" panose="02020603050405020304" pitchFamily="18" charset="0"/>
              </a:rPr>
              <a:t>and the need for cesarean </a:t>
            </a:r>
            <a:r>
              <a:rPr lang="en-US" sz="2800" dirty="0" smtClean="0">
                <a:solidFill>
                  <a:schemeClr val="bg2">
                    <a:lumMod val="10000"/>
                  </a:schemeClr>
                </a:solidFill>
                <a:latin typeface="Times New Roman" panose="02020603050405020304" pitchFamily="18" charset="0"/>
                <a:cs typeface="Times New Roman" panose="02020603050405020304" pitchFamily="18" charset="0"/>
              </a:rPr>
              <a:t>section, </a:t>
            </a:r>
            <a:r>
              <a:rPr lang="en-US" sz="2800" dirty="0">
                <a:solidFill>
                  <a:schemeClr val="bg2">
                    <a:lumMod val="10000"/>
                  </a:schemeClr>
                </a:solidFill>
                <a:latin typeface="Times New Roman" panose="02020603050405020304" pitchFamily="18" charset="0"/>
                <a:cs typeface="Times New Roman" panose="02020603050405020304" pitchFamily="18" charset="0"/>
              </a:rPr>
              <a:t>thereby ultimately decreasing maternal and fetal </a:t>
            </a:r>
            <a:r>
              <a:rPr lang="en-US" sz="2800" dirty="0" smtClean="0">
                <a:solidFill>
                  <a:schemeClr val="bg2">
                    <a:lumMod val="10000"/>
                  </a:schemeClr>
                </a:solidFill>
                <a:latin typeface="Times New Roman" panose="02020603050405020304" pitchFamily="18" charset="0"/>
                <a:cs typeface="Times New Roman" panose="02020603050405020304" pitchFamily="18" charset="0"/>
              </a:rPr>
              <a:t>morbidity</a:t>
            </a:r>
            <a:r>
              <a:rPr lang="en-US" sz="2800" dirty="0" smtClean="0">
                <a:solidFill>
                  <a:schemeClr val="bg2">
                    <a:lumMod val="10000"/>
                  </a:schemeClr>
                </a:solidFill>
              </a:rPr>
              <a:t>.</a:t>
            </a:r>
            <a:endParaRPr lang="en-US" sz="2800" dirty="0">
              <a:solidFill>
                <a:schemeClr val="bg2">
                  <a:lumMod val="10000"/>
                </a:schemeClr>
              </a:solidFill>
            </a:endParaRPr>
          </a:p>
        </p:txBody>
      </p:sp>
    </p:spTree>
    <p:extLst>
      <p:ext uri="{BB962C8B-B14F-4D97-AF65-F5344CB8AC3E}">
        <p14:creationId xmlns:p14="http://schemas.microsoft.com/office/powerpoint/2010/main" val="1669422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8037" y="595745"/>
            <a:ext cx="8007928" cy="5693866"/>
          </a:xfrm>
          <a:prstGeom prst="rect">
            <a:avLst/>
          </a:prstGeom>
        </p:spPr>
        <p:txBody>
          <a:bodyPr wrap="square">
            <a:spAutoFit/>
          </a:bodyPr>
          <a:lstStyle/>
          <a:p>
            <a:pPr algn="just"/>
            <a:r>
              <a:rPr lang="en-US" sz="2800" b="1" dirty="0" smtClean="0">
                <a:latin typeface="Times New Roman" panose="02020603050405020304" pitchFamily="18" charset="0"/>
                <a:cs typeface="Times New Roman" panose="02020603050405020304" pitchFamily="18" charset="0"/>
              </a:rPr>
              <a:t>Indications</a:t>
            </a:r>
          </a:p>
          <a:p>
            <a:pPr algn="just">
              <a:buFont typeface="+mj-lt"/>
              <a:buAutoNum type="arabicPeriod"/>
            </a:pPr>
            <a:r>
              <a:rPr lang="en-US" sz="2800" b="1" dirty="0" err="1" smtClean="0">
                <a:latin typeface="Times New Roman" panose="02020603050405020304" pitchFamily="18" charset="0"/>
                <a:cs typeface="Times New Roman" panose="02020603050405020304" pitchFamily="18" charset="0"/>
              </a:rPr>
              <a:t>Labour</a:t>
            </a:r>
            <a:r>
              <a:rPr lang="en-US" sz="2800" b="1" dirty="0" smtClean="0">
                <a:latin typeface="Times New Roman" panose="02020603050405020304" pitchFamily="18" charset="0"/>
                <a:cs typeface="Times New Roman" panose="02020603050405020304" pitchFamily="18" charset="0"/>
              </a:rPr>
              <a:t> management</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partograph</a:t>
            </a:r>
            <a:r>
              <a:rPr lang="en-US" sz="2800" dirty="0">
                <a:latin typeface="Times New Roman" panose="02020603050405020304" pitchFamily="18" charset="0"/>
                <a:cs typeface="Times New Roman" panose="02020603050405020304" pitchFamily="18" charset="0"/>
              </a:rPr>
              <a:t> is specifically designed for </a:t>
            </a:r>
            <a:r>
              <a:rPr lang="en-US" sz="2800" dirty="0" err="1" smtClean="0">
                <a:latin typeface="Times New Roman" panose="02020603050405020304" pitchFamily="18" charset="0"/>
                <a:cs typeface="Times New Roman" panose="02020603050405020304" pitchFamily="18" charset="0"/>
              </a:rPr>
              <a:t>labour</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management purposes</a:t>
            </a:r>
            <a:r>
              <a:rPr lang="en-US" sz="2800" dirty="0" smtClean="0">
                <a:latin typeface="Times New Roman" panose="02020603050405020304" pitchFamily="18" charset="0"/>
                <a:cs typeface="Times New Roman" panose="02020603050405020304" pitchFamily="18" charset="0"/>
              </a:rPr>
              <a:t>.</a:t>
            </a:r>
          </a:p>
          <a:p>
            <a:pPr algn="just">
              <a:buFont typeface="+mj-lt"/>
              <a:buAutoNum type="arabicPeriod"/>
            </a:pPr>
            <a:endParaRPr lang="en-US" sz="2800" dirty="0">
              <a:latin typeface="Times New Roman" panose="02020603050405020304" pitchFamily="18" charset="0"/>
              <a:cs typeface="Times New Roman" panose="02020603050405020304" pitchFamily="18" charset="0"/>
            </a:endParaRPr>
          </a:p>
          <a:p>
            <a:pPr algn="just">
              <a:buFont typeface="+mj-lt"/>
              <a:buAutoNum type="arabicPeriod"/>
            </a:pPr>
            <a:r>
              <a:rPr lang="en-US" sz="2800" b="1" dirty="0">
                <a:latin typeface="Times New Roman" panose="02020603050405020304" pitchFamily="18" charset="0"/>
                <a:cs typeface="Times New Roman" panose="02020603050405020304" pitchFamily="18" charset="0"/>
              </a:rPr>
              <a:t>Universal </a:t>
            </a:r>
            <a:r>
              <a:rPr lang="en-US" sz="2800" b="1" dirty="0" smtClean="0">
                <a:latin typeface="Times New Roman" panose="02020603050405020304" pitchFamily="18" charset="0"/>
                <a:cs typeface="Times New Roman" panose="02020603050405020304" pitchFamily="18" charset="0"/>
              </a:rPr>
              <a:t>application</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It should be employed for </a:t>
            </a:r>
            <a:r>
              <a:rPr lang="en-US" sz="2800" dirty="0" err="1" smtClean="0">
                <a:latin typeface="Times New Roman" panose="02020603050405020304" pitchFamily="18" charset="0"/>
                <a:cs typeface="Times New Roman" panose="02020603050405020304" pitchFamily="18" charset="0"/>
              </a:rPr>
              <a:t>labour</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cases, ensuring consistent monitoring</a:t>
            </a:r>
            <a:r>
              <a:rPr lang="en-US" sz="2800" dirty="0" smtClean="0">
                <a:latin typeface="Times New Roman" panose="02020603050405020304" pitchFamily="18" charset="0"/>
                <a:cs typeface="Times New Roman" panose="02020603050405020304" pitchFamily="18" charset="0"/>
              </a:rPr>
              <a:t>.</a:t>
            </a:r>
          </a:p>
          <a:p>
            <a:pPr algn="just">
              <a:buFont typeface="+mj-lt"/>
              <a:buAutoNum type="arabicPeriod"/>
            </a:pPr>
            <a:endParaRPr lang="en-US" sz="2800" dirty="0">
              <a:latin typeface="Times New Roman" panose="02020603050405020304" pitchFamily="18" charset="0"/>
              <a:cs typeface="Times New Roman" panose="02020603050405020304" pitchFamily="18" charset="0"/>
            </a:endParaRPr>
          </a:p>
          <a:p>
            <a:pPr algn="just">
              <a:buFont typeface="+mj-lt"/>
              <a:buAutoNum type="arabicPeriod"/>
            </a:pPr>
            <a:r>
              <a:rPr lang="en-US" sz="2800" b="1" dirty="0">
                <a:latin typeface="Times New Roman" panose="02020603050405020304" pitchFamily="18" charset="0"/>
                <a:cs typeface="Times New Roman" panose="02020603050405020304" pitchFamily="18" charset="0"/>
              </a:rPr>
              <a:t>Atypical </a:t>
            </a:r>
            <a:r>
              <a:rPr lang="en-US" sz="2800" b="1" dirty="0" err="1" smtClean="0">
                <a:latin typeface="Times New Roman" panose="02020603050405020304" pitchFamily="18" charset="0"/>
                <a:cs typeface="Times New Roman" panose="02020603050405020304" pitchFamily="18" charset="0"/>
              </a:rPr>
              <a:t>labour</a:t>
            </a:r>
            <a:r>
              <a:rPr lang="en-US" sz="2800" b="1" dirty="0" smtClean="0">
                <a:latin typeface="Times New Roman" panose="02020603050405020304" pitchFamily="18" charset="0"/>
                <a:cs typeface="Times New Roman" panose="02020603050405020304" pitchFamily="18" charset="0"/>
              </a:rPr>
              <a:t> scenarios</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It is particularly valuable when dealing with </a:t>
            </a:r>
            <a:r>
              <a:rPr lang="en-US" sz="2800" dirty="0" err="1" smtClean="0">
                <a:latin typeface="Times New Roman" panose="02020603050405020304" pitchFamily="18" charset="0"/>
                <a:cs typeface="Times New Roman" panose="02020603050405020304" pitchFamily="18" charset="0"/>
              </a:rPr>
              <a:t>labour</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situations that are anticipated to deviate from the norm, such as suspected </a:t>
            </a:r>
            <a:r>
              <a:rPr lang="en-US" sz="2800" dirty="0" err="1">
                <a:latin typeface="Times New Roman" panose="02020603050405020304" pitchFamily="18" charset="0"/>
                <a:cs typeface="Times New Roman" panose="02020603050405020304" pitchFamily="18" charset="0"/>
              </a:rPr>
              <a:t>cephalopelvic</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disproportion.</a:t>
            </a:r>
          </a:p>
          <a:p>
            <a:pPr algn="just">
              <a:buFont typeface="+mj-lt"/>
              <a:buAutoNum type="arabicPeriod"/>
            </a:pPr>
            <a:endParaRPr lang="en-US" sz="2800" dirty="0">
              <a:solidFill>
                <a:srgbClr val="374151"/>
              </a:solidFill>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Cont..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4147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255" y="1163782"/>
            <a:ext cx="7329054" cy="3970318"/>
          </a:xfrm>
          <a:prstGeom prst="rect">
            <a:avLst/>
          </a:prstGeom>
        </p:spPr>
        <p:txBody>
          <a:bodyPr wrap="square">
            <a:spAutoFit/>
          </a:bodyPr>
          <a:lstStyle/>
          <a:p>
            <a:pPr algn="just"/>
            <a:r>
              <a:rPr lang="en-US" sz="2800" b="1" dirty="0" smtClean="0">
                <a:latin typeface="Times New Roman" panose="02020603050405020304" pitchFamily="18" charset="0"/>
                <a:cs typeface="Times New Roman" panose="02020603050405020304" pitchFamily="18" charset="0"/>
              </a:rPr>
              <a:t>4. Pregnancy </a:t>
            </a:r>
            <a:r>
              <a:rPr lang="en-US" sz="2800" b="1" dirty="0">
                <a:latin typeface="Times New Roman" panose="02020603050405020304" pitchFamily="18" charset="0"/>
                <a:cs typeface="Times New Roman" panose="02020603050405020304" pitchFamily="18" charset="0"/>
              </a:rPr>
              <a:t>complications:</a:t>
            </a:r>
            <a:r>
              <a:rPr lang="en-US" sz="2800" dirty="0">
                <a:latin typeface="Times New Roman" panose="02020603050405020304" pitchFamily="18" charset="0"/>
                <a:cs typeface="Times New Roman" panose="02020603050405020304" pitchFamily="18" charset="0"/>
              </a:rPr>
              <a:t> Prior to using a </a:t>
            </a:r>
            <a:r>
              <a:rPr lang="en-US" sz="2800" dirty="0" err="1">
                <a:latin typeface="Times New Roman" panose="02020603050405020304" pitchFamily="18" charset="0"/>
                <a:cs typeface="Times New Roman" panose="02020603050405020304" pitchFamily="18" charset="0"/>
              </a:rPr>
              <a:t>partograph</a:t>
            </a:r>
            <a:r>
              <a:rPr lang="en-US" sz="2800" dirty="0">
                <a:latin typeface="Times New Roman" panose="02020603050405020304" pitchFamily="18" charset="0"/>
                <a:cs typeface="Times New Roman" panose="02020603050405020304" pitchFamily="18" charset="0"/>
              </a:rPr>
              <a:t>, it is essential to assess for any pregnancy complications that necessitate immediate action</a:t>
            </a:r>
            <a:r>
              <a:rPr lang="en-US" sz="2800" dirty="0" smtClean="0">
                <a:latin typeface="Times New Roman" panose="02020603050405020304" pitchFamily="18" charset="0"/>
                <a:cs typeface="Times New Roman" panose="02020603050405020304" pitchFamily="18" charset="0"/>
              </a:rPr>
              <a:t>.</a:t>
            </a:r>
          </a:p>
          <a:p>
            <a:pPr algn="just"/>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By adhering to these indications, the </a:t>
            </a:r>
            <a:r>
              <a:rPr lang="en-US" sz="2800" dirty="0" err="1">
                <a:latin typeface="Times New Roman" panose="02020603050405020304" pitchFamily="18" charset="0"/>
                <a:cs typeface="Times New Roman" panose="02020603050405020304" pitchFamily="18" charset="0"/>
              </a:rPr>
              <a:t>partograph</a:t>
            </a:r>
            <a:r>
              <a:rPr lang="en-US" sz="2800" dirty="0">
                <a:latin typeface="Times New Roman" panose="02020603050405020304" pitchFamily="18" charset="0"/>
                <a:cs typeface="Times New Roman" panose="02020603050405020304" pitchFamily="18" charset="0"/>
              </a:rPr>
              <a:t> can effectively contribute to proper </a:t>
            </a:r>
            <a:r>
              <a:rPr lang="en-US" sz="2800" dirty="0" err="1" smtClean="0">
                <a:latin typeface="Times New Roman" panose="02020603050405020304" pitchFamily="18" charset="0"/>
                <a:cs typeface="Times New Roman" panose="02020603050405020304" pitchFamily="18" charset="0"/>
              </a:rPr>
              <a:t>labour</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monitoring, management, and timely decision-making.</a:t>
            </a:r>
          </a:p>
        </p:txBody>
      </p:sp>
    </p:spTree>
    <p:extLst>
      <p:ext uri="{BB962C8B-B14F-4D97-AF65-F5344CB8AC3E}">
        <p14:creationId xmlns:p14="http://schemas.microsoft.com/office/powerpoint/2010/main" val="1737548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5019" y="679269"/>
            <a:ext cx="7952508" cy="4805162"/>
          </a:xfrm>
          <a:prstGeom prst="rect">
            <a:avLst/>
          </a:prstGeom>
        </p:spPr>
        <p:txBody>
          <a:bodyPr wrap="square">
            <a:spAutoFit/>
          </a:bodyPr>
          <a:lstStyle/>
          <a:p>
            <a:pPr algn="just">
              <a:lnSpc>
                <a:spcPct val="107000"/>
              </a:lnSpc>
              <a:spcAft>
                <a:spcPts val="800"/>
              </a:spcAft>
            </a:pPr>
            <a:r>
              <a:rPr lang="en-US" sz="2800" b="1"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Contraindication for using partograph</a:t>
            </a:r>
            <a:endPar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Antepartum hemorrhage </a:t>
            </a:r>
          </a:p>
          <a:p>
            <a:pPr marL="800100" lvl="1" indent="-342900" algn="just">
              <a:lnSpc>
                <a:spcPct val="107000"/>
              </a:lnSpc>
              <a:buFont typeface="Symbol" panose="05050102010706020507" pitchFamily="18" charset="2"/>
              <a:buChar char=""/>
            </a:pPr>
            <a:r>
              <a:rPr lang="en-US" sz="2800" dirty="0" smtClean="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Diagnosed </a:t>
            </a:r>
            <a:r>
              <a:rPr lang="en-US" sz="2800" dirty="0" err="1" smtClean="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Cephalo</a:t>
            </a:r>
            <a:r>
              <a:rPr lang="en-US" sz="2800" dirty="0" smtClean="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Pelvic Disproportion (CPD)</a:t>
            </a:r>
            <a:endPar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en-US" sz="2800" dirty="0" smtClean="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Severe </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pre-eclampsia and </a:t>
            </a:r>
            <a:r>
              <a:rPr lang="en-US" sz="2800" dirty="0" smtClean="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eclampsia</a:t>
            </a:r>
            <a:endPar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en-US" sz="2800" dirty="0" smtClean="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Fetal </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distress </a:t>
            </a:r>
          </a:p>
          <a:p>
            <a:pPr marL="800100" lvl="1" indent="-342900" algn="just">
              <a:lnSpc>
                <a:spcPct val="107000"/>
              </a:lnSpc>
              <a:buFont typeface="Symbol" panose="05050102010706020507" pitchFamily="18" charset="2"/>
              <a:buChar char=""/>
            </a:pPr>
            <a:r>
              <a:rPr lang="en-US" sz="2800" dirty="0" smtClean="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Anemia (severe)</a:t>
            </a:r>
            <a:endPar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en-US" sz="2800" dirty="0" smtClean="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Multiple </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pregnancy </a:t>
            </a:r>
          </a:p>
          <a:p>
            <a:pPr marL="800100" lvl="1" indent="-342900" algn="just">
              <a:lnSpc>
                <a:spcPct val="107000"/>
              </a:lnSpc>
              <a:buFont typeface="Symbol" panose="05050102010706020507" pitchFamily="18" charset="2"/>
              <a:buChar char=""/>
            </a:pPr>
            <a:r>
              <a:rPr lang="en-US" sz="2800" dirty="0" smtClean="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Mal-presentation</a:t>
            </a:r>
            <a:endPar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en-US" sz="2800" dirty="0" smtClean="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Premature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labour</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p>
          <a:p>
            <a:pPr marL="800100" lvl="1" indent="-342900" algn="just">
              <a:lnSpc>
                <a:spcPct val="107000"/>
              </a:lnSpc>
              <a:buFont typeface="Symbol" panose="05050102010706020507" pitchFamily="18" charset="2"/>
              <a:buChar char=""/>
            </a:pPr>
            <a:r>
              <a:rPr lang="en-US" sz="2800" dirty="0" smtClean="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Obstructed </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labour </a:t>
            </a:r>
          </a:p>
        </p:txBody>
      </p:sp>
    </p:spTree>
    <p:extLst>
      <p:ext uri="{BB962C8B-B14F-4D97-AF65-F5344CB8AC3E}">
        <p14:creationId xmlns:p14="http://schemas.microsoft.com/office/powerpoint/2010/main" val="2696871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3561</TotalTime>
  <Words>1902</Words>
  <Application>Microsoft Office PowerPoint</Application>
  <PresentationFormat>On-screen Show (4:3)</PresentationFormat>
  <Paragraphs>153</Paragraphs>
  <Slides>36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Courier New</vt:lpstr>
      <vt:lpstr>Segoe UI Historic</vt:lpstr>
      <vt:lpstr>Symbol</vt:lpstr>
      <vt:lpstr>Times New Roman</vt:lpstr>
      <vt:lpstr>Viner Hand ITC</vt:lpstr>
      <vt:lpstr>Wingdings</vt:lpstr>
      <vt:lpstr>Office Theme</vt:lpstr>
      <vt:lpstr>PARTOGRAPH             Created by: Sita Pandey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stage of labour and its management</dc:title>
  <dc:creator>user</dc:creator>
  <cp:lastModifiedBy>user</cp:lastModifiedBy>
  <cp:revision>671</cp:revision>
  <dcterms:created xsi:type="dcterms:W3CDTF">2022-06-02T10:22:30Z</dcterms:created>
  <dcterms:modified xsi:type="dcterms:W3CDTF">2023-08-21T10:43:09Z</dcterms:modified>
</cp:coreProperties>
</file>