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56" r:id="rId2"/>
    <p:sldId id="257" r:id="rId3"/>
    <p:sldId id="258" r:id="rId4"/>
    <p:sldId id="259" r:id="rId5"/>
    <p:sldId id="260" r:id="rId6"/>
    <p:sldId id="261" r:id="rId7"/>
    <p:sldId id="281" r:id="rId8"/>
    <p:sldId id="262" r:id="rId9"/>
    <p:sldId id="263" r:id="rId10"/>
    <p:sldId id="264" r:id="rId11"/>
    <p:sldId id="265" r:id="rId12"/>
    <p:sldId id="266" r:id="rId13"/>
    <p:sldId id="268" r:id="rId14"/>
    <p:sldId id="297" r:id="rId15"/>
    <p:sldId id="317" r:id="rId16"/>
    <p:sldId id="282" r:id="rId17"/>
    <p:sldId id="284" r:id="rId18"/>
    <p:sldId id="270" r:id="rId19"/>
    <p:sldId id="318" r:id="rId20"/>
    <p:sldId id="309" r:id="rId21"/>
    <p:sldId id="316" r:id="rId22"/>
    <p:sldId id="271" r:id="rId23"/>
    <p:sldId id="272" r:id="rId24"/>
    <p:sldId id="319" r:id="rId25"/>
    <p:sldId id="283" r:id="rId26"/>
    <p:sldId id="285" r:id="rId27"/>
    <p:sldId id="315" r:id="rId28"/>
    <p:sldId id="320" r:id="rId29"/>
    <p:sldId id="296" r:id="rId30"/>
    <p:sldId id="286" r:id="rId31"/>
    <p:sldId id="287" r:id="rId32"/>
    <p:sldId id="298" r:id="rId33"/>
    <p:sldId id="288" r:id="rId34"/>
    <p:sldId id="289" r:id="rId35"/>
    <p:sldId id="301" r:id="rId36"/>
    <p:sldId id="300" r:id="rId37"/>
    <p:sldId id="299" r:id="rId38"/>
    <p:sldId id="290" r:id="rId39"/>
    <p:sldId id="29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80" d="100"/>
          <a:sy n="80" d="100"/>
        </p:scale>
        <p:origin x="37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56ECF1-2258-412B-A985-8965D99C37B5}" type="datetimeFigureOut">
              <a:rPr lang="en-US" smtClean="0"/>
              <a:t>8/13/2023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F173C3-FF67-4A76-84D3-E970406CCE98}" type="slidenum">
              <a:rPr lang="en-US" smtClean="0"/>
              <a:t>‹#›</a:t>
            </a:fld>
            <a:endParaRPr lang="en-US"/>
          </a:p>
        </p:txBody>
      </p:sp>
    </p:spTree>
    <p:extLst>
      <p:ext uri="{BB962C8B-B14F-4D97-AF65-F5344CB8AC3E}">
        <p14:creationId xmlns:p14="http://schemas.microsoft.com/office/powerpoint/2010/main" val="1685745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56ECF1-2258-412B-A985-8965D99C37B5}" type="datetimeFigureOut">
              <a:rPr lang="en-US" smtClean="0"/>
              <a:t>8/13/2023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F173C3-FF67-4A76-84D3-E970406CCE98}" type="slidenum">
              <a:rPr lang="en-US" smtClean="0"/>
              <a:t>‹#›</a:t>
            </a:fld>
            <a:endParaRPr lang="en-US"/>
          </a:p>
        </p:txBody>
      </p:sp>
    </p:spTree>
    <p:extLst>
      <p:ext uri="{BB962C8B-B14F-4D97-AF65-F5344CB8AC3E}">
        <p14:creationId xmlns:p14="http://schemas.microsoft.com/office/powerpoint/2010/main" val="3235121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56ECF1-2258-412B-A985-8965D99C37B5}" type="datetimeFigureOut">
              <a:rPr lang="en-US" smtClean="0"/>
              <a:t>8/13/2023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F173C3-FF67-4A76-84D3-E970406CCE98}" type="slidenum">
              <a:rPr lang="en-US" smtClean="0"/>
              <a:t>‹#›</a:t>
            </a:fld>
            <a:endParaRPr lang="en-US"/>
          </a:p>
        </p:txBody>
      </p:sp>
    </p:spTree>
    <p:extLst>
      <p:ext uri="{BB962C8B-B14F-4D97-AF65-F5344CB8AC3E}">
        <p14:creationId xmlns:p14="http://schemas.microsoft.com/office/powerpoint/2010/main" val="3892568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56ECF1-2258-412B-A985-8965D99C37B5}" type="datetimeFigureOut">
              <a:rPr lang="en-US" smtClean="0"/>
              <a:t>8/13/2023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F173C3-FF67-4A76-84D3-E970406CCE98}" type="slidenum">
              <a:rPr lang="en-US" smtClean="0"/>
              <a:t>‹#›</a:t>
            </a:fld>
            <a:endParaRPr lang="en-US"/>
          </a:p>
        </p:txBody>
      </p:sp>
    </p:spTree>
    <p:extLst>
      <p:ext uri="{BB962C8B-B14F-4D97-AF65-F5344CB8AC3E}">
        <p14:creationId xmlns:p14="http://schemas.microsoft.com/office/powerpoint/2010/main" val="62850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456ECF1-2258-412B-A985-8965D99C37B5}" type="datetimeFigureOut">
              <a:rPr lang="en-US" smtClean="0"/>
              <a:t>8/13/2023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F173C3-FF67-4A76-84D3-E970406CCE98}" type="slidenum">
              <a:rPr lang="en-US" smtClean="0"/>
              <a:t>‹#›</a:t>
            </a:fld>
            <a:endParaRPr lang="en-US"/>
          </a:p>
        </p:txBody>
      </p:sp>
    </p:spTree>
    <p:extLst>
      <p:ext uri="{BB962C8B-B14F-4D97-AF65-F5344CB8AC3E}">
        <p14:creationId xmlns:p14="http://schemas.microsoft.com/office/powerpoint/2010/main" val="3184089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56ECF1-2258-412B-A985-8965D99C37B5}" type="datetimeFigureOut">
              <a:rPr lang="en-US" smtClean="0"/>
              <a:t>8/13/2023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F173C3-FF67-4A76-84D3-E970406CCE98}" type="slidenum">
              <a:rPr lang="en-US" smtClean="0"/>
              <a:t>‹#›</a:t>
            </a:fld>
            <a:endParaRPr lang="en-US"/>
          </a:p>
        </p:txBody>
      </p:sp>
    </p:spTree>
    <p:extLst>
      <p:ext uri="{BB962C8B-B14F-4D97-AF65-F5344CB8AC3E}">
        <p14:creationId xmlns:p14="http://schemas.microsoft.com/office/powerpoint/2010/main" val="2701035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56ECF1-2258-412B-A985-8965D99C37B5}" type="datetimeFigureOut">
              <a:rPr lang="en-US" smtClean="0"/>
              <a:t>8/13/2023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F173C3-FF67-4A76-84D3-E970406CCE98}" type="slidenum">
              <a:rPr lang="en-US" smtClean="0"/>
              <a:t>‹#›</a:t>
            </a:fld>
            <a:endParaRPr lang="en-US"/>
          </a:p>
        </p:txBody>
      </p:sp>
    </p:spTree>
    <p:extLst>
      <p:ext uri="{BB962C8B-B14F-4D97-AF65-F5344CB8AC3E}">
        <p14:creationId xmlns:p14="http://schemas.microsoft.com/office/powerpoint/2010/main" val="2260882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56ECF1-2258-412B-A985-8965D99C37B5}" type="datetimeFigureOut">
              <a:rPr lang="en-US" smtClean="0"/>
              <a:t>8/13/2023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F173C3-FF67-4A76-84D3-E970406CCE98}" type="slidenum">
              <a:rPr lang="en-US" smtClean="0"/>
              <a:t>‹#›</a:t>
            </a:fld>
            <a:endParaRPr lang="en-US"/>
          </a:p>
        </p:txBody>
      </p:sp>
    </p:spTree>
    <p:extLst>
      <p:ext uri="{BB962C8B-B14F-4D97-AF65-F5344CB8AC3E}">
        <p14:creationId xmlns:p14="http://schemas.microsoft.com/office/powerpoint/2010/main" val="520767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56ECF1-2258-412B-A985-8965D99C37B5}" type="datetimeFigureOut">
              <a:rPr lang="en-US" smtClean="0"/>
              <a:t>8/13/2023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F173C3-FF67-4A76-84D3-E970406CCE98}" type="slidenum">
              <a:rPr lang="en-US" smtClean="0"/>
              <a:t>‹#›</a:t>
            </a:fld>
            <a:endParaRPr lang="en-US"/>
          </a:p>
        </p:txBody>
      </p:sp>
    </p:spTree>
    <p:extLst>
      <p:ext uri="{BB962C8B-B14F-4D97-AF65-F5344CB8AC3E}">
        <p14:creationId xmlns:p14="http://schemas.microsoft.com/office/powerpoint/2010/main" val="2533215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56ECF1-2258-412B-A985-8965D99C37B5}" type="datetimeFigureOut">
              <a:rPr lang="en-US" smtClean="0"/>
              <a:t>8/13/2023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F173C3-FF67-4A76-84D3-E970406CCE98}" type="slidenum">
              <a:rPr lang="en-US" smtClean="0"/>
              <a:t>‹#›</a:t>
            </a:fld>
            <a:endParaRPr lang="en-US"/>
          </a:p>
        </p:txBody>
      </p:sp>
    </p:spTree>
    <p:extLst>
      <p:ext uri="{BB962C8B-B14F-4D97-AF65-F5344CB8AC3E}">
        <p14:creationId xmlns:p14="http://schemas.microsoft.com/office/powerpoint/2010/main" val="4017225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56ECF1-2258-412B-A985-8965D99C37B5}" type="datetimeFigureOut">
              <a:rPr lang="en-US" smtClean="0"/>
              <a:t>8/13/2023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F173C3-FF67-4A76-84D3-E970406CCE98}" type="slidenum">
              <a:rPr lang="en-US" smtClean="0"/>
              <a:t>‹#›</a:t>
            </a:fld>
            <a:endParaRPr lang="en-US"/>
          </a:p>
        </p:txBody>
      </p:sp>
    </p:spTree>
    <p:extLst>
      <p:ext uri="{BB962C8B-B14F-4D97-AF65-F5344CB8AC3E}">
        <p14:creationId xmlns:p14="http://schemas.microsoft.com/office/powerpoint/2010/main" val="4253262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56ECF1-2258-412B-A985-8965D99C37B5}" type="datetimeFigureOut">
              <a:rPr lang="en-US" smtClean="0"/>
              <a:t>8/13/2023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F173C3-FF67-4A76-84D3-E970406CCE98}" type="slidenum">
              <a:rPr lang="en-US" smtClean="0"/>
              <a:t>‹#›</a:t>
            </a:fld>
            <a:endParaRPr lang="en-US"/>
          </a:p>
        </p:txBody>
      </p:sp>
    </p:spTree>
    <p:extLst>
      <p:ext uri="{BB962C8B-B14F-4D97-AF65-F5344CB8AC3E}">
        <p14:creationId xmlns:p14="http://schemas.microsoft.com/office/powerpoint/2010/main" val="221838901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5956" y="1140179"/>
            <a:ext cx="9302043" cy="767644"/>
          </a:xfrm>
        </p:spPr>
        <p:txBody>
          <a:bodyPr>
            <a:normAutofit fontScale="90000"/>
          </a:bodyPr>
          <a:lstStyle/>
          <a:p>
            <a:pPr>
              <a:lnSpc>
                <a:spcPct val="107000"/>
              </a:lnSpc>
              <a:spcAft>
                <a:spcPts val="800"/>
              </a:spcAft>
            </a:pPr>
            <a:r>
              <a:rPr lang="en-GB" b="1" dirty="0" smtClean="0">
                <a:latin typeface="Calibri" panose="020F0502020204030204" pitchFamily="34" charset="0"/>
                <a:ea typeface="Calibri" panose="020F0502020204030204" pitchFamily="34" charset="0"/>
                <a:cs typeface="Times New Roman" panose="02020603050405020304" pitchFamily="18" charset="0"/>
              </a:rPr>
              <a:t/>
            </a:r>
            <a:br>
              <a:rPr lang="en-GB" b="1" dirty="0" smtClean="0">
                <a:latin typeface="Calibri" panose="020F0502020204030204" pitchFamily="34" charset="0"/>
                <a:ea typeface="Calibri" panose="020F0502020204030204" pitchFamily="34" charset="0"/>
                <a:cs typeface="Times New Roman" panose="02020603050405020304" pitchFamily="18" charset="0"/>
              </a:rPr>
            </a:br>
            <a:r>
              <a:rPr lang="en-GB" b="1" dirty="0">
                <a:latin typeface="Calibri" panose="020F0502020204030204" pitchFamily="34" charset="0"/>
                <a:ea typeface="Calibri" panose="020F0502020204030204" pitchFamily="34" charset="0"/>
                <a:cs typeface="Times New Roman" panose="02020603050405020304" pitchFamily="18" charset="0"/>
              </a:rPr>
              <a:t/>
            </a:r>
            <a:br>
              <a:rPr lang="en-GB" b="1" dirty="0">
                <a:latin typeface="Calibri" panose="020F0502020204030204" pitchFamily="34" charset="0"/>
                <a:ea typeface="Calibri" panose="020F0502020204030204" pitchFamily="34" charset="0"/>
                <a:cs typeface="Times New Roman" panose="02020603050405020304" pitchFamily="18" charset="0"/>
              </a:rPr>
            </a:br>
            <a:r>
              <a:rPr lang="en-GB" b="1" dirty="0" smtClean="0">
                <a:latin typeface="Calibri" panose="020F0502020204030204" pitchFamily="34" charset="0"/>
                <a:ea typeface="Calibri" panose="020F0502020204030204" pitchFamily="34" charset="0"/>
                <a:cs typeface="Times New Roman" panose="02020603050405020304" pitchFamily="18" charset="0"/>
              </a:rPr>
              <a:t/>
            </a:r>
            <a:br>
              <a:rPr lang="en-GB" b="1" dirty="0" smtClean="0">
                <a:latin typeface="Calibri" panose="020F0502020204030204" pitchFamily="34" charset="0"/>
                <a:ea typeface="Calibri" panose="020F0502020204030204" pitchFamily="34" charset="0"/>
                <a:cs typeface="Times New Roman" panose="02020603050405020304" pitchFamily="18" charset="0"/>
              </a:rPr>
            </a:br>
            <a:r>
              <a:rPr lang="en-GB" b="1" dirty="0" smtClean="0">
                <a:latin typeface="Calibri" panose="020F0502020204030204" pitchFamily="34" charset="0"/>
                <a:ea typeface="Calibri" panose="020F0502020204030204" pitchFamily="34" charset="0"/>
                <a:cs typeface="Times New Roman" panose="02020603050405020304" pitchFamily="18" charset="0"/>
              </a:rPr>
              <a:t/>
            </a:r>
            <a:br>
              <a:rPr lang="en-GB" b="1" dirty="0" smtClean="0">
                <a:latin typeface="Calibri" panose="020F0502020204030204" pitchFamily="34" charset="0"/>
                <a:ea typeface="Calibri" panose="020F0502020204030204" pitchFamily="34" charset="0"/>
                <a:cs typeface="Times New Roman" panose="02020603050405020304" pitchFamily="18" charset="0"/>
              </a:rPr>
            </a:br>
            <a:r>
              <a:rPr lang="en-GB" b="1" dirty="0">
                <a:latin typeface="Calibri" panose="020F0502020204030204" pitchFamily="34" charset="0"/>
                <a:ea typeface="Calibri" panose="020F0502020204030204" pitchFamily="34" charset="0"/>
                <a:cs typeface="Times New Roman" panose="02020603050405020304" pitchFamily="18" charset="0"/>
              </a:rPr>
              <a:t/>
            </a:r>
            <a:br>
              <a:rPr lang="en-GB" b="1" dirty="0">
                <a:latin typeface="Calibri" panose="020F0502020204030204" pitchFamily="34" charset="0"/>
                <a:ea typeface="Calibri" panose="020F0502020204030204" pitchFamily="34" charset="0"/>
                <a:cs typeface="Times New Roman" panose="02020603050405020304" pitchFamily="18" charset="0"/>
              </a:rPr>
            </a:br>
            <a:r>
              <a:rPr lang="en-GB" b="1" dirty="0" smtClean="0">
                <a:latin typeface="Calibri" panose="020F0502020204030204" pitchFamily="34" charset="0"/>
                <a:ea typeface="Calibri" panose="020F0502020204030204" pitchFamily="34" charset="0"/>
                <a:cs typeface="Times New Roman" panose="02020603050405020304" pitchFamily="18" charset="0"/>
              </a:rPr>
              <a:t/>
            </a:r>
            <a:br>
              <a:rPr lang="en-GB" b="1" dirty="0" smtClean="0">
                <a:latin typeface="Calibri" panose="020F0502020204030204" pitchFamily="34" charset="0"/>
                <a:ea typeface="Calibri" panose="020F0502020204030204" pitchFamily="34" charset="0"/>
                <a:cs typeface="Times New Roman" panose="02020603050405020304" pitchFamily="18" charset="0"/>
              </a:rPr>
            </a:br>
            <a:r>
              <a:rPr lang="en-GB" b="1" dirty="0" smtClean="0">
                <a:latin typeface="Calibri" panose="020F0502020204030204" pitchFamily="34" charset="0"/>
                <a:ea typeface="Calibri" panose="020F0502020204030204" pitchFamily="34" charset="0"/>
                <a:cs typeface="Times New Roman" panose="02020603050405020304" pitchFamily="18" charset="0"/>
              </a:rPr>
              <a:t/>
            </a:r>
            <a:br>
              <a:rPr lang="en-GB" b="1" dirty="0" smtClean="0">
                <a:latin typeface="Calibri" panose="020F0502020204030204" pitchFamily="34" charset="0"/>
                <a:ea typeface="Calibri" panose="020F0502020204030204" pitchFamily="34" charset="0"/>
                <a:cs typeface="Times New Roman" panose="02020603050405020304" pitchFamily="18" charset="0"/>
              </a:rPr>
            </a:br>
            <a:r>
              <a:rPr lang="en-GB" b="1" dirty="0">
                <a:latin typeface="Calibri" panose="020F0502020204030204" pitchFamily="34" charset="0"/>
                <a:ea typeface="Calibri" panose="020F0502020204030204" pitchFamily="34" charset="0"/>
                <a:cs typeface="Times New Roman" panose="02020603050405020304" pitchFamily="18" charset="0"/>
              </a:rPr>
              <a:t/>
            </a:r>
            <a:br>
              <a:rPr lang="en-GB" b="1" dirty="0">
                <a:latin typeface="Calibri" panose="020F0502020204030204" pitchFamily="34" charset="0"/>
                <a:ea typeface="Calibri" panose="020F0502020204030204" pitchFamily="34" charset="0"/>
                <a:cs typeface="Times New Roman" panose="02020603050405020304" pitchFamily="18" charset="0"/>
              </a:rPr>
            </a:br>
            <a:r>
              <a:rPr lang="en-GB" b="1" dirty="0" smtClean="0">
                <a:latin typeface="Calibri" panose="020F0502020204030204" pitchFamily="34" charset="0"/>
                <a:ea typeface="Calibri" panose="020F0502020204030204" pitchFamily="34" charset="0"/>
                <a:cs typeface="Times New Roman" panose="02020603050405020304" pitchFamily="18" charset="0"/>
              </a:rPr>
              <a:t/>
            </a:r>
            <a:br>
              <a:rPr lang="en-GB" b="1" dirty="0" smtClean="0">
                <a:latin typeface="Calibri" panose="020F0502020204030204" pitchFamily="34" charset="0"/>
                <a:ea typeface="Calibri" panose="020F0502020204030204" pitchFamily="34" charset="0"/>
                <a:cs typeface="Times New Roman" panose="02020603050405020304" pitchFamily="18" charset="0"/>
              </a:rPr>
            </a:br>
            <a:r>
              <a:rPr lang="en-GB" b="1" dirty="0">
                <a:latin typeface="Calibri" panose="020F0502020204030204" pitchFamily="34" charset="0"/>
                <a:ea typeface="Calibri" panose="020F0502020204030204" pitchFamily="34" charset="0"/>
                <a:cs typeface="Times New Roman" panose="02020603050405020304" pitchFamily="18" charset="0"/>
              </a:rPr>
              <a:t/>
            </a:r>
            <a:br>
              <a:rPr lang="en-GB" b="1" dirty="0">
                <a:latin typeface="Calibri" panose="020F0502020204030204" pitchFamily="34" charset="0"/>
                <a:ea typeface="Calibri" panose="020F0502020204030204" pitchFamily="34" charset="0"/>
                <a:cs typeface="Times New Roman" panose="02020603050405020304" pitchFamily="18" charset="0"/>
              </a:rPr>
            </a:br>
            <a:r>
              <a:rPr lang="en-GB" b="1" dirty="0" smtClean="0">
                <a:latin typeface="Calibri" panose="020F0502020204030204" pitchFamily="34" charset="0"/>
                <a:ea typeface="Calibri" panose="020F0502020204030204" pitchFamily="34" charset="0"/>
                <a:cs typeface="Times New Roman" panose="02020603050405020304" pitchFamily="18" charset="0"/>
              </a:rPr>
              <a:t/>
            </a:r>
            <a:br>
              <a:rPr lang="en-GB" b="1" dirty="0" smtClean="0">
                <a:latin typeface="Calibri" panose="020F0502020204030204" pitchFamily="34" charset="0"/>
                <a:ea typeface="Calibri" panose="020F0502020204030204" pitchFamily="34" charset="0"/>
                <a:cs typeface="Times New Roman" panose="02020603050405020304" pitchFamily="18" charset="0"/>
              </a:rPr>
            </a:br>
            <a:r>
              <a:rPr lang="en-GB" b="1" dirty="0">
                <a:latin typeface="Calibri" panose="020F0502020204030204" pitchFamily="34" charset="0"/>
                <a:ea typeface="Calibri" panose="020F0502020204030204" pitchFamily="34" charset="0"/>
                <a:cs typeface="Times New Roman" panose="02020603050405020304" pitchFamily="18" charset="0"/>
              </a:rPr>
              <a:t/>
            </a:r>
            <a:br>
              <a:rPr lang="en-GB" b="1" dirty="0">
                <a:latin typeface="Calibri" panose="020F0502020204030204" pitchFamily="34" charset="0"/>
                <a:ea typeface="Calibri" panose="020F0502020204030204" pitchFamily="34" charset="0"/>
                <a:cs typeface="Times New Roman" panose="02020603050405020304" pitchFamily="18" charset="0"/>
              </a:rPr>
            </a:br>
            <a:r>
              <a:rPr lang="en-GB" sz="4400" b="1" dirty="0">
                <a:latin typeface="Calibri" panose="020F0502020204030204" pitchFamily="34" charset="0"/>
                <a:ea typeface="Calibri" panose="020F0502020204030204" pitchFamily="34" charset="0"/>
                <a:cs typeface="Times New Roman" panose="02020603050405020304" pitchFamily="18" charset="0"/>
              </a:rPr>
              <a:t>	</a:t>
            </a:r>
            <a:r>
              <a:rPr lang="en-US" sz="44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4400" dirty="0" smtClean="0">
                <a:effectLst/>
                <a:latin typeface="Calibri" panose="020F0502020204030204" pitchFamily="34" charset="0"/>
                <a:ea typeface="Calibri" panose="020F0502020204030204" pitchFamily="34" charset="0"/>
                <a:cs typeface="Times New Roman" panose="02020603050405020304" pitchFamily="18" charset="0"/>
              </a:rPr>
            </a:br>
            <a:r>
              <a:rPr lang="en-GB" sz="4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Normal </a:t>
            </a:r>
            <a:r>
              <a:rPr lang="en-GB" sz="44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Labour</a:t>
            </a:r>
            <a:endParaRPr lang="en-US" sz="4400" dirty="0">
              <a:solidFill>
                <a:srgbClr val="002060"/>
              </a:solidFill>
            </a:endParaRPr>
          </a:p>
        </p:txBody>
      </p:sp>
      <p:pic>
        <p:nvPicPr>
          <p:cNvPr id="7" name="Picture 6"/>
          <p:cNvPicPr>
            <a:picLocks noChangeAspect="1"/>
          </p:cNvPicPr>
          <p:nvPr/>
        </p:nvPicPr>
        <p:blipFill>
          <a:blip r:embed="rId2"/>
          <a:stretch>
            <a:fillRect/>
          </a:stretch>
        </p:blipFill>
        <p:spPr>
          <a:xfrm>
            <a:off x="6344355" y="2379543"/>
            <a:ext cx="4538133" cy="3016295"/>
          </a:xfrm>
          <a:prstGeom prst="rect">
            <a:avLst/>
          </a:prstGeom>
        </p:spPr>
      </p:pic>
      <p:pic>
        <p:nvPicPr>
          <p:cNvPr id="9" name="Picture 8"/>
          <p:cNvPicPr>
            <a:picLocks noChangeAspect="1"/>
          </p:cNvPicPr>
          <p:nvPr/>
        </p:nvPicPr>
        <p:blipFill>
          <a:blip r:embed="rId3"/>
          <a:stretch>
            <a:fillRect/>
          </a:stretch>
        </p:blipFill>
        <p:spPr>
          <a:xfrm>
            <a:off x="1365956" y="2379543"/>
            <a:ext cx="3965121" cy="3016295"/>
          </a:xfrm>
          <a:prstGeom prst="rect">
            <a:avLst/>
          </a:prstGeom>
        </p:spPr>
      </p:pic>
    </p:spTree>
    <p:extLst>
      <p:ext uri="{BB962C8B-B14F-4D97-AF65-F5344CB8AC3E}">
        <p14:creationId xmlns:p14="http://schemas.microsoft.com/office/powerpoint/2010/main" val="2495239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5959" y="731520"/>
            <a:ext cx="10344408" cy="3241272"/>
          </a:xfrm>
          <a:prstGeom prst="rect">
            <a:avLst/>
          </a:prstGeom>
        </p:spPr>
        <p:txBody>
          <a:bodyPr wrap="square">
            <a:spAutoFit/>
          </a:bodyPr>
          <a:lstStyle/>
          <a:p>
            <a:pPr algn="ctr">
              <a:lnSpc>
                <a:spcPct val="107000"/>
              </a:lnSpc>
              <a:spcAft>
                <a:spcPts val="800"/>
              </a:spcAft>
            </a:pPr>
            <a:r>
              <a:rPr lang="en-GB" sz="2800" b="1" dirty="0">
                <a:latin typeface="Calibri" panose="020F0502020204030204" pitchFamily="34" charset="0"/>
                <a:ea typeface="Calibri" panose="020F0502020204030204" pitchFamily="34" charset="0"/>
                <a:cs typeface="Times New Roman" panose="02020603050405020304" pitchFamily="18" charset="0"/>
              </a:rPr>
              <a:t>Abnormal labour </a:t>
            </a:r>
            <a:r>
              <a:rPr lang="en-GB" sz="2800" dirty="0">
                <a:latin typeface="Calibri" panose="020F0502020204030204" pitchFamily="34" charset="0"/>
                <a:ea typeface="Calibri" panose="020F0502020204030204" pitchFamily="34" charset="0"/>
                <a:cs typeface="Times New Roman" panose="02020603050405020304" pitchFamily="18" charset="0"/>
              </a:rPr>
              <a:t>(</a:t>
            </a:r>
            <a:r>
              <a:rPr lang="en-GB" sz="2800" b="1" dirty="0">
                <a:latin typeface="Calibri" panose="020F0502020204030204" pitchFamily="34" charset="0"/>
                <a:ea typeface="Calibri" panose="020F0502020204030204" pitchFamily="34" charset="0"/>
                <a:cs typeface="Times New Roman" panose="02020603050405020304" pitchFamily="18" charset="0"/>
              </a:rPr>
              <a:t>Dystocia</a:t>
            </a:r>
            <a:r>
              <a:rPr lang="en-GB" sz="2800" dirty="0">
                <a:latin typeface="Calibri" panose="020F0502020204030204" pitchFamily="34"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r>
              <a:rPr lang="en-GB" sz="2800" dirty="0">
                <a:latin typeface="Calibri" panose="020F0502020204030204" pitchFamily="34" charset="0"/>
                <a:ea typeface="Calibri" panose="020F0502020204030204" pitchFamily="34" charset="0"/>
                <a:cs typeface="Times New Roman" panose="02020603050405020304" pitchFamily="18" charset="0"/>
              </a:rPr>
              <a:t>Any deviation from the definition of normal labour is called abnormal labour. Thus, labour in a case with presentation other than vertex or having some complications even with vertex presentation affecting the course of labour or modifying the nature of termination or adversely affecting the maternal and/or </a:t>
            </a:r>
            <a:r>
              <a:rPr lang="en-GB" sz="2800" dirty="0" err="1">
                <a:latin typeface="Calibri" panose="020F0502020204030204" pitchFamily="34" charset="0"/>
                <a:ea typeface="Calibri" panose="020F0502020204030204" pitchFamily="34" charset="0"/>
                <a:cs typeface="Times New Roman" panose="02020603050405020304" pitchFamily="18" charset="0"/>
              </a:rPr>
              <a:t>fetal</a:t>
            </a:r>
            <a:r>
              <a:rPr lang="en-GB" sz="2800" dirty="0">
                <a:latin typeface="Calibri" panose="020F0502020204030204" pitchFamily="34" charset="0"/>
                <a:ea typeface="Calibri" panose="020F0502020204030204" pitchFamily="34" charset="0"/>
                <a:cs typeface="Times New Roman" panose="02020603050405020304" pitchFamily="18" charset="0"/>
              </a:rPr>
              <a:t> prognosis is called abnormal </a:t>
            </a:r>
            <a:r>
              <a:rPr lang="en-GB" sz="2800" dirty="0" smtClean="0">
                <a:latin typeface="Calibri" panose="020F0502020204030204" pitchFamily="34" charset="0"/>
                <a:ea typeface="Calibri" panose="020F0502020204030204" pitchFamily="34" charset="0"/>
                <a:cs typeface="Times New Roman" panose="02020603050405020304" pitchFamily="18" charset="0"/>
              </a:rPr>
              <a:t>labour </a:t>
            </a:r>
            <a:endParaRPr lang="en-US" sz="2800" dirty="0"/>
          </a:p>
        </p:txBody>
      </p:sp>
      <p:pic>
        <p:nvPicPr>
          <p:cNvPr id="4098" name="Picture 2" descr="Abnormal Position and Presentation of the Fetus - Women's Health Issues -  MSD Manual Consumer Ver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5350" y="3645568"/>
            <a:ext cx="6622868" cy="2935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729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9897" y="431074"/>
            <a:ext cx="10364071" cy="5461623"/>
          </a:xfrm>
          <a:prstGeom prst="rect">
            <a:avLst/>
          </a:prstGeom>
        </p:spPr>
        <p:txBody>
          <a:bodyPr wrap="square">
            <a:spAutoFit/>
          </a:bodyPr>
          <a:lstStyle/>
          <a:p>
            <a:pPr algn="ctr">
              <a:lnSpc>
                <a:spcPct val="107000"/>
              </a:lnSpc>
              <a:spcAft>
                <a:spcPts val="800"/>
              </a:spcAft>
            </a:pPr>
            <a:r>
              <a:rPr lang="en-GB" sz="3200" b="1" dirty="0">
                <a:latin typeface="Calibri" panose="020F0502020204030204" pitchFamily="34" charset="0"/>
                <a:ea typeface="Calibri" panose="020F0502020204030204" pitchFamily="34" charset="0"/>
                <a:cs typeface="Times New Roman" panose="02020603050405020304" pitchFamily="18" charset="0"/>
              </a:rPr>
              <a:t>False Labour </a:t>
            </a:r>
            <a:r>
              <a:rPr lang="en-GB" sz="3200" b="1" dirty="0" smtClean="0">
                <a:latin typeface="Calibri" panose="020F0502020204030204" pitchFamily="34" charset="0"/>
                <a:ea typeface="Calibri" panose="020F0502020204030204" pitchFamily="34" charset="0"/>
                <a:cs typeface="Times New Roman" panose="02020603050405020304" pitchFamily="18" charset="0"/>
              </a:rPr>
              <a:t>: (false </a:t>
            </a:r>
            <a:r>
              <a:rPr lang="en-GB" sz="3200" b="1" dirty="0">
                <a:latin typeface="Calibri" panose="020F0502020204030204" pitchFamily="34" charset="0"/>
                <a:ea typeface="Calibri" panose="020F0502020204030204" pitchFamily="34" charset="0"/>
                <a:cs typeface="Times New Roman" panose="02020603050405020304" pitchFamily="18" charset="0"/>
              </a:rPr>
              <a:t>labour, spurious labour</a:t>
            </a:r>
            <a:r>
              <a:rPr lang="en-GB" sz="2800" b="1" dirty="0">
                <a:latin typeface="Calibri" panose="020F0502020204030204" pitchFamily="34"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t>It is more commonly found in </a:t>
            </a:r>
            <a:r>
              <a:rPr lang="en-US" sz="2800" dirty="0" err="1"/>
              <a:t>primigravida</a:t>
            </a:r>
            <a:r>
              <a:rPr lang="en-US" sz="2800" dirty="0"/>
              <a:t> compared to those of multiparous </a:t>
            </a:r>
            <a:r>
              <a:rPr lang="en-US" sz="2800" dirty="0" smtClean="0"/>
              <a:t>women</a:t>
            </a:r>
            <a:r>
              <a:rPr lang="en-GB" sz="2800" dirty="0" smtClean="0">
                <a:ea typeface="Calibri" panose="020F0502020204030204" pitchFamily="34" charset="0"/>
                <a:cs typeface="Times New Roman" panose="02020603050405020304" pitchFamily="18" charset="0"/>
              </a:rPr>
              <a:t>. </a:t>
            </a:r>
            <a:r>
              <a:rPr lang="en-GB" sz="2800" dirty="0">
                <a:ea typeface="Calibri" panose="020F0502020204030204" pitchFamily="34" charset="0"/>
                <a:cs typeface="Times New Roman" panose="02020603050405020304" pitchFamily="18" charset="0"/>
              </a:rPr>
              <a:t>It usually appears prior to the onset of true labour pain by 1 or 2 weeks in </a:t>
            </a:r>
            <a:r>
              <a:rPr lang="en-GB" sz="2800" dirty="0" err="1">
                <a:ea typeface="Calibri" panose="020F0502020204030204" pitchFamily="34" charset="0"/>
                <a:cs typeface="Times New Roman" panose="02020603050405020304" pitchFamily="18" charset="0"/>
              </a:rPr>
              <a:t>primi</a:t>
            </a:r>
            <a:r>
              <a:rPr lang="en-GB" sz="2800" dirty="0">
                <a:ea typeface="Calibri" panose="020F0502020204030204" pitchFamily="34" charset="0"/>
                <a:cs typeface="Times New Roman" panose="02020603050405020304" pitchFamily="18" charset="0"/>
              </a:rPr>
              <a:t> gravida and by a few days in </a:t>
            </a:r>
            <a:r>
              <a:rPr lang="en-GB" sz="2800" dirty="0" smtClean="0">
                <a:ea typeface="Calibri" panose="020F0502020204030204" pitchFamily="34" charset="0"/>
                <a:cs typeface="Times New Roman" panose="02020603050405020304" pitchFamily="18" charset="0"/>
              </a:rPr>
              <a:t>multipara. </a:t>
            </a:r>
            <a:r>
              <a:rPr lang="en-US" sz="2800" dirty="0" smtClean="0"/>
              <a:t>These </a:t>
            </a:r>
            <a:r>
              <a:rPr lang="en-US" sz="2800" dirty="0"/>
              <a:t>discomforts are likely a result of the cervix and lower uterine segment stretching.</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r>
              <a:rPr lang="en-GB" sz="2800" dirty="0">
                <a:latin typeface="Calibri" panose="020F0502020204030204" pitchFamily="34" charset="0"/>
                <a:ea typeface="Calibri" panose="020F0502020204030204" pitchFamily="34" charset="0"/>
                <a:cs typeface="Times New Roman" panose="02020603050405020304" pitchFamily="18" charset="0"/>
              </a:rPr>
              <a:t> </a:t>
            </a:r>
            <a:r>
              <a:rPr lang="en-GB" sz="2800" b="1" dirty="0">
                <a:latin typeface="Calibri" panose="020F0502020204030204" pitchFamily="34" charset="0"/>
                <a:ea typeface="Calibri" panose="020F0502020204030204" pitchFamily="34" charset="0"/>
                <a:cs typeface="Times New Roman" panose="02020603050405020304" pitchFamily="18" charset="0"/>
              </a:rPr>
              <a:t>False labour pain is: </a:t>
            </a:r>
            <a:endParaRPr lang="en-GB" sz="2800" b="1" dirty="0" smtClean="0">
              <a:latin typeface="Calibri" panose="020F0502020204030204" pitchFamily="34" charset="0"/>
              <a:ea typeface="Calibri" panose="020F0502020204030204" pitchFamily="34" charset="0"/>
              <a:cs typeface="Times New Roman" panose="02020603050405020304" pitchFamily="18" charset="0"/>
            </a:endParaRPr>
          </a:p>
          <a:p>
            <a:pPr marL="571500" indent="-571500" algn="just">
              <a:buAutoNum type="romanLcParenBoth"/>
            </a:pPr>
            <a:r>
              <a:rPr lang="en-GB" sz="2800" dirty="0" smtClean="0">
                <a:latin typeface="Calibri" panose="020F0502020204030204" pitchFamily="34" charset="0"/>
                <a:ea typeface="Calibri" panose="020F0502020204030204" pitchFamily="34" charset="0"/>
                <a:cs typeface="Times New Roman" panose="02020603050405020304" pitchFamily="18" charset="0"/>
              </a:rPr>
              <a:t>Dull </a:t>
            </a:r>
            <a:r>
              <a:rPr lang="en-GB" sz="2800" dirty="0">
                <a:latin typeface="Calibri" panose="020F0502020204030204" pitchFamily="34" charset="0"/>
                <a:ea typeface="Calibri" panose="020F0502020204030204" pitchFamily="34" charset="0"/>
                <a:cs typeface="Times New Roman" panose="02020603050405020304" pitchFamily="18" charset="0"/>
              </a:rPr>
              <a:t>in nature </a:t>
            </a:r>
            <a:endParaRPr lang="en-GB" sz="2800" dirty="0" smtClean="0">
              <a:latin typeface="Calibri" panose="020F0502020204030204" pitchFamily="34" charset="0"/>
              <a:ea typeface="Calibri" panose="020F0502020204030204" pitchFamily="34" charset="0"/>
              <a:cs typeface="Times New Roman" panose="02020603050405020304" pitchFamily="18" charset="0"/>
            </a:endParaRPr>
          </a:p>
          <a:p>
            <a:pPr marL="571500" indent="-571500" algn="just">
              <a:buAutoNum type="romanLcParenBoth"/>
            </a:pPr>
            <a:r>
              <a:rPr lang="en-GB" sz="2800" dirty="0" smtClean="0">
                <a:latin typeface="Calibri" panose="020F0502020204030204" pitchFamily="34" charset="0"/>
                <a:ea typeface="Calibri" panose="020F0502020204030204" pitchFamily="34" charset="0"/>
                <a:cs typeface="Times New Roman" panose="02020603050405020304" pitchFamily="18" charset="0"/>
              </a:rPr>
              <a:t>confined </a:t>
            </a:r>
            <a:r>
              <a:rPr lang="en-GB" sz="2800" dirty="0">
                <a:latin typeface="Calibri" panose="020F0502020204030204" pitchFamily="34" charset="0"/>
                <a:ea typeface="Calibri" panose="020F0502020204030204" pitchFamily="34" charset="0"/>
                <a:cs typeface="Times New Roman" panose="02020603050405020304" pitchFamily="18" charset="0"/>
              </a:rPr>
              <a:t>to lower abdomen and groin, </a:t>
            </a:r>
            <a:endParaRPr lang="en-GB" sz="2800" dirty="0" smtClean="0">
              <a:latin typeface="Calibri" panose="020F0502020204030204" pitchFamily="34" charset="0"/>
              <a:ea typeface="Calibri" panose="020F0502020204030204" pitchFamily="34" charset="0"/>
              <a:cs typeface="Times New Roman" panose="02020603050405020304" pitchFamily="18" charset="0"/>
            </a:endParaRPr>
          </a:p>
          <a:p>
            <a:pPr marL="571500" indent="-571500" algn="just">
              <a:buAutoNum type="romanLcParenBoth"/>
            </a:pPr>
            <a:r>
              <a:rPr lang="en-GB" sz="2800" dirty="0" smtClean="0">
                <a:latin typeface="Calibri" panose="020F0502020204030204" pitchFamily="34" charset="0"/>
                <a:ea typeface="Calibri" panose="020F0502020204030204" pitchFamily="34" charset="0"/>
                <a:cs typeface="Times New Roman" panose="02020603050405020304" pitchFamily="18" charset="0"/>
              </a:rPr>
              <a:t>not </a:t>
            </a:r>
            <a:r>
              <a:rPr lang="en-GB" sz="2800" dirty="0">
                <a:latin typeface="Calibri" panose="020F0502020204030204" pitchFamily="34" charset="0"/>
                <a:ea typeface="Calibri" panose="020F0502020204030204" pitchFamily="34" charset="0"/>
                <a:cs typeface="Times New Roman" panose="02020603050405020304" pitchFamily="18" charset="0"/>
              </a:rPr>
              <a:t>associated with hardening of the uterus, </a:t>
            </a:r>
            <a:endParaRPr lang="en-GB" sz="2800" dirty="0" smtClean="0">
              <a:latin typeface="Calibri" panose="020F0502020204030204" pitchFamily="34" charset="0"/>
              <a:ea typeface="Calibri" panose="020F0502020204030204" pitchFamily="34" charset="0"/>
              <a:cs typeface="Times New Roman" panose="02020603050405020304" pitchFamily="18" charset="0"/>
            </a:endParaRPr>
          </a:p>
          <a:p>
            <a:pPr marL="571500" indent="-571500" algn="just">
              <a:buAutoNum type="romanLcParenBoth"/>
            </a:pPr>
            <a:r>
              <a:rPr lang="en-GB" sz="2800" dirty="0" smtClean="0">
                <a:latin typeface="Calibri" panose="020F0502020204030204" pitchFamily="34" charset="0"/>
                <a:ea typeface="Calibri" panose="020F0502020204030204" pitchFamily="34" charset="0"/>
                <a:cs typeface="Times New Roman" panose="02020603050405020304" pitchFamily="18" charset="0"/>
              </a:rPr>
              <a:t>they </a:t>
            </a:r>
            <a:r>
              <a:rPr lang="en-GB" sz="2800" dirty="0">
                <a:latin typeface="Calibri" panose="020F0502020204030204" pitchFamily="34" charset="0"/>
                <a:ea typeface="Calibri" panose="020F0502020204030204" pitchFamily="34" charset="0"/>
                <a:cs typeface="Times New Roman" panose="02020603050405020304" pitchFamily="18" charset="0"/>
              </a:rPr>
              <a:t>have no other features of true labour pain </a:t>
            </a:r>
            <a:r>
              <a:rPr lang="en-GB" sz="2800" dirty="0" smtClean="0">
                <a:latin typeface="Calibri" panose="020F0502020204030204" pitchFamily="34" charset="0"/>
                <a:ea typeface="Calibri" panose="020F0502020204030204" pitchFamily="34" charset="0"/>
                <a:cs typeface="Times New Roman" panose="02020603050405020304" pitchFamily="18" charset="0"/>
              </a:rPr>
              <a:t>and</a:t>
            </a:r>
          </a:p>
          <a:p>
            <a:pPr marL="571500" indent="-571500" algn="just">
              <a:buAutoNum type="romanLcParenBoth"/>
            </a:pPr>
            <a:r>
              <a:rPr lang="en-GB" sz="2800" dirty="0" smtClean="0">
                <a:latin typeface="Calibri" panose="020F0502020204030204" pitchFamily="34" charset="0"/>
                <a:ea typeface="Calibri" panose="020F0502020204030204" pitchFamily="34" charset="0"/>
                <a:cs typeface="Times New Roman" panose="02020603050405020304" pitchFamily="18" charset="0"/>
              </a:rPr>
              <a:t> </a:t>
            </a:r>
            <a:r>
              <a:rPr lang="en-GB" sz="2800" dirty="0">
                <a:latin typeface="Calibri" panose="020F0502020204030204" pitchFamily="34" charset="0"/>
                <a:ea typeface="Calibri" panose="020F0502020204030204" pitchFamily="34" charset="0"/>
                <a:cs typeface="Times New Roman" panose="02020603050405020304" pitchFamily="18" charset="0"/>
              </a:rPr>
              <a:t>usually relieved by enema or sedatives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03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2411" y="1502230"/>
            <a:ext cx="9496009" cy="2445413"/>
          </a:xfrm>
          <a:prstGeom prst="rect">
            <a:avLst/>
          </a:prstGeom>
        </p:spPr>
        <p:txBody>
          <a:bodyPr wrap="square">
            <a:spAutoFit/>
          </a:bodyPr>
          <a:lstStyle/>
          <a:p>
            <a:pPr algn="ctr">
              <a:lnSpc>
                <a:spcPct val="107000"/>
              </a:lnSpc>
              <a:spcAft>
                <a:spcPts val="800"/>
              </a:spcAft>
            </a:pPr>
            <a:r>
              <a:rPr lang="en-GB" sz="3200" b="1" dirty="0">
                <a:latin typeface="Calibri" panose="020F0502020204030204" pitchFamily="34" charset="0"/>
                <a:ea typeface="Calibri" panose="020F0502020204030204" pitchFamily="34" charset="0"/>
                <a:cs typeface="Times New Roman" panose="02020603050405020304" pitchFamily="18" charset="0"/>
              </a:rPr>
              <a:t>True Labour</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just"/>
            <a:r>
              <a:rPr lang="en-GB" sz="2800" dirty="0">
                <a:latin typeface="Calibri" panose="020F0502020204030204" pitchFamily="34" charset="0"/>
                <a:ea typeface="Calibri" panose="020F0502020204030204" pitchFamily="34" charset="0"/>
                <a:cs typeface="Times New Roman" panose="02020603050405020304" pitchFamily="18" charset="0"/>
              </a:rPr>
              <a:t>True labour is the rhythmic and regular uterine contractions. The interval of contractions is constant and decreases in frequency, the duration and intensity increases over time, and they are unchanged by positional or activity changes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2386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3432" y="722376"/>
            <a:ext cx="5897880" cy="1754326"/>
          </a:xfrm>
          <a:prstGeom prst="rect">
            <a:avLst/>
          </a:prstGeom>
        </p:spPr>
        <p:txBody>
          <a:bodyPr wrap="square">
            <a:spAutoFit/>
          </a:bodyPr>
          <a:lstStyle/>
          <a:p>
            <a:r>
              <a:rPr lang="en-GB" dirty="0" smtClean="0">
                <a:latin typeface="Calibri" panose="020F0502020204030204" pitchFamily="34" charset="0"/>
                <a:cs typeface="Times New Roman" panose="02020603050405020304" pitchFamily="18" charset="0"/>
              </a:rPr>
              <a:t>Difference between True and False labour</a:t>
            </a:r>
          </a:p>
          <a:p>
            <a:endParaRPr lang="en-GB" dirty="0" smtClean="0"/>
          </a:p>
          <a:p>
            <a:endParaRPr lang="en-GB" dirty="0"/>
          </a:p>
          <a:p>
            <a:endParaRPr lang="en-GB" dirty="0" smtClean="0"/>
          </a:p>
          <a:p>
            <a:endParaRPr lang="en-GB" dirty="0"/>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3283414079"/>
              </p:ext>
            </p:extLst>
          </p:nvPr>
        </p:nvGraphicFramePr>
        <p:xfrm>
          <a:off x="731520" y="722376"/>
          <a:ext cx="10479024" cy="5413248"/>
        </p:xfrm>
        <a:graphic>
          <a:graphicData uri="http://schemas.openxmlformats.org/drawingml/2006/table">
            <a:tbl>
              <a:tblPr firstRow="1" bandRow="1">
                <a:tableStyleId>{5C22544A-7EE6-4342-B048-85BDC9FD1C3A}</a:tableStyleId>
              </a:tblPr>
              <a:tblGrid>
                <a:gridCol w="5239512">
                  <a:extLst>
                    <a:ext uri="{9D8B030D-6E8A-4147-A177-3AD203B41FA5}">
                      <a16:colId xmlns:a16="http://schemas.microsoft.com/office/drawing/2014/main" val="1633172115"/>
                    </a:ext>
                  </a:extLst>
                </a:gridCol>
                <a:gridCol w="5239512">
                  <a:extLst>
                    <a:ext uri="{9D8B030D-6E8A-4147-A177-3AD203B41FA5}">
                      <a16:colId xmlns:a16="http://schemas.microsoft.com/office/drawing/2014/main" val="2999883782"/>
                    </a:ext>
                  </a:extLst>
                </a:gridCol>
              </a:tblGrid>
              <a:tr h="639064">
                <a:tc>
                  <a:txBody>
                    <a:bodyPr/>
                    <a:lstStyle/>
                    <a:p>
                      <a:r>
                        <a:rPr lang="en-GB" sz="2800" dirty="0" smtClean="0"/>
                        <a:t>True labour </a:t>
                      </a:r>
                      <a:endParaRPr lang="en-GB" sz="2800" dirty="0"/>
                    </a:p>
                  </a:txBody>
                  <a:tcPr/>
                </a:tc>
                <a:tc>
                  <a:txBody>
                    <a:bodyPr/>
                    <a:lstStyle/>
                    <a:p>
                      <a:r>
                        <a:rPr lang="en-GB" sz="2800" dirty="0" smtClean="0"/>
                        <a:t>False labour</a:t>
                      </a:r>
                      <a:endParaRPr lang="en-GB" sz="2800" dirty="0"/>
                    </a:p>
                  </a:txBody>
                  <a:tcPr/>
                </a:tc>
                <a:extLst>
                  <a:ext uri="{0D108BD9-81ED-4DB2-BD59-A6C34878D82A}">
                    <a16:rowId xmlns:a16="http://schemas.microsoft.com/office/drawing/2014/main" val="2800983017"/>
                  </a:ext>
                </a:extLst>
              </a:tr>
              <a:tr h="1165352">
                <a:tc>
                  <a:txBody>
                    <a:bodyPr/>
                    <a:lstStyle/>
                    <a:p>
                      <a:r>
                        <a:rPr lang="en-GB" sz="2800" dirty="0" smtClean="0"/>
                        <a:t>Contraction occur at regular intervals</a:t>
                      </a:r>
                      <a:endParaRPr lang="en-GB" sz="2800" dirty="0"/>
                    </a:p>
                  </a:txBody>
                  <a:tcPr/>
                </a:tc>
                <a:tc>
                  <a:txBody>
                    <a:bodyPr/>
                    <a:lstStyle/>
                    <a:p>
                      <a:r>
                        <a:rPr lang="en-GB" sz="2800" dirty="0" smtClean="0"/>
                        <a:t>Contractions</a:t>
                      </a:r>
                      <a:r>
                        <a:rPr lang="en-GB" sz="2800" baseline="0" dirty="0" smtClean="0"/>
                        <a:t> occur at irregular interval</a:t>
                      </a:r>
                      <a:endParaRPr lang="en-GB" sz="2800" dirty="0"/>
                    </a:p>
                  </a:txBody>
                  <a:tcPr/>
                </a:tc>
                <a:extLst>
                  <a:ext uri="{0D108BD9-81ED-4DB2-BD59-A6C34878D82A}">
                    <a16:rowId xmlns:a16="http://schemas.microsoft.com/office/drawing/2014/main" val="2345014773"/>
                  </a:ext>
                </a:extLst>
              </a:tr>
              <a:tr h="1165352">
                <a:tc>
                  <a:txBody>
                    <a:bodyPr/>
                    <a:lstStyle/>
                    <a:p>
                      <a:r>
                        <a:rPr lang="en-GB" sz="2800" dirty="0" smtClean="0"/>
                        <a:t>Intervals</a:t>
                      </a:r>
                      <a:r>
                        <a:rPr lang="en-GB" sz="2800" baseline="0" dirty="0" smtClean="0"/>
                        <a:t> between contraction gradually shorten</a:t>
                      </a:r>
                      <a:endParaRPr lang="en-GB" sz="2800" dirty="0"/>
                    </a:p>
                  </a:txBody>
                  <a:tcPr/>
                </a:tc>
                <a:tc>
                  <a:txBody>
                    <a:bodyPr/>
                    <a:lstStyle/>
                    <a:p>
                      <a:r>
                        <a:rPr lang="en-GB" sz="2800" dirty="0" smtClean="0"/>
                        <a:t>Interval remain long</a:t>
                      </a:r>
                      <a:endParaRPr lang="en-GB" sz="2800" dirty="0"/>
                    </a:p>
                  </a:txBody>
                  <a:tcPr/>
                </a:tc>
                <a:extLst>
                  <a:ext uri="{0D108BD9-81ED-4DB2-BD59-A6C34878D82A}">
                    <a16:rowId xmlns:a16="http://schemas.microsoft.com/office/drawing/2014/main" val="1488246316"/>
                  </a:ext>
                </a:extLst>
              </a:tr>
              <a:tr h="639064">
                <a:tc>
                  <a:txBody>
                    <a:bodyPr/>
                    <a:lstStyle/>
                    <a:p>
                      <a:r>
                        <a:rPr lang="en-GB" sz="2800" dirty="0" smtClean="0"/>
                        <a:t>Intensity gradually increases</a:t>
                      </a:r>
                      <a:endParaRPr lang="en-GB" sz="2800" dirty="0"/>
                    </a:p>
                  </a:txBody>
                  <a:tcPr/>
                </a:tc>
                <a:tc>
                  <a:txBody>
                    <a:bodyPr/>
                    <a:lstStyle/>
                    <a:p>
                      <a:r>
                        <a:rPr lang="en-GB" sz="2800" dirty="0" smtClean="0"/>
                        <a:t>Intensity</a:t>
                      </a:r>
                      <a:r>
                        <a:rPr lang="en-GB" sz="2800" baseline="0" dirty="0" smtClean="0"/>
                        <a:t> remains unchanged</a:t>
                      </a:r>
                      <a:endParaRPr lang="en-GB" sz="2800" dirty="0"/>
                    </a:p>
                  </a:txBody>
                  <a:tcPr/>
                </a:tc>
                <a:extLst>
                  <a:ext uri="{0D108BD9-81ED-4DB2-BD59-A6C34878D82A}">
                    <a16:rowId xmlns:a16="http://schemas.microsoft.com/office/drawing/2014/main" val="282344870"/>
                  </a:ext>
                </a:extLst>
              </a:tr>
              <a:tr h="1165352">
                <a:tc>
                  <a:txBody>
                    <a:bodyPr/>
                    <a:lstStyle/>
                    <a:p>
                      <a:r>
                        <a:rPr lang="en-GB" sz="2800" dirty="0" smtClean="0"/>
                        <a:t>Discomfort is in the back</a:t>
                      </a:r>
                      <a:r>
                        <a:rPr lang="en-GB" sz="2800" baseline="0" dirty="0" smtClean="0"/>
                        <a:t> and abdomen</a:t>
                      </a:r>
                      <a:endParaRPr lang="en-GB" sz="2800" dirty="0"/>
                    </a:p>
                  </a:txBody>
                  <a:tcPr/>
                </a:tc>
                <a:tc>
                  <a:txBody>
                    <a:bodyPr/>
                    <a:lstStyle/>
                    <a:p>
                      <a:r>
                        <a:rPr lang="en-GB" sz="2800" dirty="0" smtClean="0"/>
                        <a:t>Discomfort is chiefly in the lower abdomen</a:t>
                      </a:r>
                      <a:endParaRPr lang="en-GB" sz="2800" dirty="0"/>
                    </a:p>
                  </a:txBody>
                  <a:tcPr/>
                </a:tc>
                <a:extLst>
                  <a:ext uri="{0D108BD9-81ED-4DB2-BD59-A6C34878D82A}">
                    <a16:rowId xmlns:a16="http://schemas.microsoft.com/office/drawing/2014/main" val="1140429264"/>
                  </a:ext>
                </a:extLst>
              </a:tr>
              <a:tr h="639064">
                <a:tc>
                  <a:txBody>
                    <a:bodyPr/>
                    <a:lstStyle/>
                    <a:p>
                      <a:r>
                        <a:rPr lang="en-GB" sz="2800" dirty="0" smtClean="0"/>
                        <a:t>Cervix dilates</a:t>
                      </a:r>
                      <a:endParaRPr lang="en-GB" sz="2800" dirty="0"/>
                    </a:p>
                  </a:txBody>
                  <a:tcPr/>
                </a:tc>
                <a:tc>
                  <a:txBody>
                    <a:bodyPr/>
                    <a:lstStyle/>
                    <a:p>
                      <a:r>
                        <a:rPr lang="en-GB" sz="2800" dirty="0" smtClean="0"/>
                        <a:t>Cervical does not dilate</a:t>
                      </a:r>
                    </a:p>
                  </a:txBody>
                  <a:tcPr/>
                </a:tc>
                <a:extLst>
                  <a:ext uri="{0D108BD9-81ED-4DB2-BD59-A6C34878D82A}">
                    <a16:rowId xmlns:a16="http://schemas.microsoft.com/office/drawing/2014/main" val="1246628245"/>
                  </a:ext>
                </a:extLst>
              </a:tr>
            </a:tbl>
          </a:graphicData>
        </a:graphic>
      </p:graphicFrame>
    </p:spTree>
    <p:extLst>
      <p:ext uri="{BB962C8B-B14F-4D97-AF65-F5344CB8AC3E}">
        <p14:creationId xmlns:p14="http://schemas.microsoft.com/office/powerpoint/2010/main" val="11451288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609344"/>
            <a:ext cx="7973568" cy="721736"/>
          </a:xfrm>
          <a:prstGeom prst="rect">
            <a:avLst/>
          </a:prstGeom>
        </p:spPr>
        <p:txBody>
          <a:bodyPr wrap="square">
            <a:spAutoFit/>
          </a:bodyPr>
          <a:lstStyle/>
          <a:p>
            <a:pPr algn="just">
              <a:lnSpc>
                <a:spcPct val="107000"/>
              </a:lnSpc>
              <a:spcAft>
                <a:spcPts val="800"/>
              </a:spcAft>
            </a:pPr>
            <a:r>
              <a:rPr lang="en-GB" sz="4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Physiology of onset of normal labour </a:t>
            </a:r>
            <a:endParaRPr lang="en-US" sz="40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7494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08000" y="828786"/>
            <a:ext cx="10938933"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GB" sz="3200" b="1" dirty="0">
                <a:latin typeface="+mn-lt"/>
                <a:ea typeface="Calibri" panose="020F0502020204030204" pitchFamily="34" charset="0"/>
                <a:cs typeface="Times New Roman" panose="02020603050405020304" pitchFamily="18" charset="0"/>
              </a:rPr>
              <a:t>Physiology of onset of normal labour </a:t>
            </a:r>
            <a:endParaRPr lang="en-US" sz="3200" dirty="0">
              <a:latin typeface="+mn-lt"/>
              <a:ea typeface="Calibri" panose="020F0502020204030204" pitchFamily="34" charset="0"/>
              <a:cs typeface="Times New Roman" panose="02020603050405020304" pitchFamily="18" charset="0"/>
            </a:endParaRPr>
          </a:p>
          <a:p>
            <a:pPr marL="457200" marR="0" lvl="0" indent="-45720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2800" b="0" i="0" u="none" strike="noStrike" cap="none" normalizeH="0" baseline="0" dirty="0" smtClean="0">
                <a:ln>
                  <a:noFill/>
                </a:ln>
                <a:solidFill>
                  <a:schemeClr val="tx1"/>
                </a:solidFill>
                <a:effectLst/>
                <a:latin typeface="+mn-lt"/>
              </a:rPr>
              <a:t>During pregnancy, the muscles of the uterus undergo significant growth in size (hypertrophy) and an increase in their number (hyperplasia). This leads to the overall enlargement of the uterus.</a:t>
            </a:r>
          </a:p>
          <a:p>
            <a:pPr marL="457200" marR="0" lvl="0" indent="-45720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2800" b="0" i="0" u="none" strike="noStrike" cap="none" normalizeH="0" baseline="0" dirty="0" smtClean="0">
                <a:ln>
                  <a:noFill/>
                </a:ln>
                <a:solidFill>
                  <a:schemeClr val="tx1"/>
                </a:solidFill>
                <a:effectLst/>
                <a:latin typeface="+mn-lt"/>
              </a:rPr>
              <a:t> At full term, which is when the pregnancy is nearing its completion, the length of the uterus measures around 35 cm, including the cervix.</a:t>
            </a:r>
          </a:p>
          <a:p>
            <a:pPr marL="457200" marR="0" lvl="0" indent="-45720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2800" b="0" i="0" u="none" strike="noStrike" cap="none" normalizeH="0" baseline="0" dirty="0" smtClean="0">
                <a:ln>
                  <a:noFill/>
                </a:ln>
                <a:solidFill>
                  <a:schemeClr val="tx1"/>
                </a:solidFill>
                <a:effectLst/>
                <a:latin typeface="+mn-lt"/>
              </a:rPr>
              <a:t>The upper part of the uterus, known as the fundus, is wider both from side to side (transversely) and from the front to the back (</a:t>
            </a:r>
            <a:r>
              <a:rPr kumimoji="0" lang="en-US" altLang="en-US" sz="2800" b="0" i="0" u="none" strike="noStrike" cap="none" normalizeH="0" baseline="0" dirty="0" err="1" smtClean="0">
                <a:ln>
                  <a:noFill/>
                </a:ln>
                <a:solidFill>
                  <a:schemeClr val="tx1"/>
                </a:solidFill>
                <a:effectLst/>
                <a:latin typeface="+mn-lt"/>
              </a:rPr>
              <a:t>antero</a:t>
            </a:r>
            <a:r>
              <a:rPr kumimoji="0" lang="en-US" altLang="en-US" sz="2800" b="0" i="0" u="none" strike="noStrike" cap="none" normalizeH="0" baseline="0" dirty="0" smtClean="0">
                <a:ln>
                  <a:noFill/>
                </a:ln>
                <a:solidFill>
                  <a:schemeClr val="tx1"/>
                </a:solidFill>
                <a:effectLst/>
                <a:latin typeface="+mn-lt"/>
              </a:rPr>
              <a:t>-posteriorly) compared to the lower segment. </a:t>
            </a:r>
          </a:p>
          <a:p>
            <a:pPr marL="457200" marR="0" lvl="0" indent="-45720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2800" b="0" i="0" u="none" strike="noStrike" cap="none" normalizeH="0" baseline="0" dirty="0" smtClean="0">
                <a:ln>
                  <a:noFill/>
                </a:ln>
                <a:solidFill>
                  <a:schemeClr val="tx1"/>
                </a:solidFill>
                <a:effectLst/>
                <a:latin typeface="+mn-lt"/>
              </a:rPr>
              <a:t>As a result of these changes, the uterus takes on a shape that resembles either a pear or an egg, known as a pyriform or ovoid shape.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31209735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326" y="653143"/>
            <a:ext cx="8409738" cy="5491760"/>
          </a:xfrm>
          <a:prstGeom prst="rect">
            <a:avLst/>
          </a:prstGeom>
        </p:spPr>
        <p:txBody>
          <a:bodyPr wrap="square">
            <a:spAutoFit/>
          </a:bodyPr>
          <a:lstStyle/>
          <a:p>
            <a:pPr algn="just">
              <a:lnSpc>
                <a:spcPct val="107000"/>
              </a:lnSpc>
              <a:spcAft>
                <a:spcPts val="800"/>
              </a:spcAft>
            </a:pPr>
            <a:r>
              <a:rPr lang="en-GB" sz="3200" b="1" dirty="0">
                <a:latin typeface="Calibri" panose="020F0502020204030204" pitchFamily="34" charset="0"/>
                <a:ea typeface="Calibri" panose="020F0502020204030204" pitchFamily="34" charset="0"/>
                <a:cs typeface="Calibri" panose="020F0502020204030204" pitchFamily="34" charset="0"/>
              </a:rPr>
              <a:t>Uterine contraction in labour</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just"/>
            <a:r>
              <a:rPr lang="en-GB" sz="2800" dirty="0" smtClean="0">
                <a:latin typeface="Calibri" panose="020F0502020204030204" pitchFamily="34" charset="0"/>
                <a:ea typeface="Calibri" panose="020F0502020204030204" pitchFamily="34" charset="0"/>
                <a:cs typeface="Calibri" panose="020F0502020204030204" pitchFamily="34" charset="0"/>
              </a:rPr>
              <a:t>Throughout pregnancy there is irregular involuntary spasmodic uterine contractions which are painless (Braxton Hicks), no effect on dilatation of cervix. The character of the contractions changes with the onset of labour. While there are wide variations in frequency, intensity and duration of contractions, remain usually within normal limits in  following patterns.</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buFont typeface="Symbol" panose="05050102010706020507" pitchFamily="18" charset="2"/>
              <a:buChar char=""/>
            </a:pPr>
            <a:r>
              <a:rPr lang="en-GB" sz="2800" dirty="0" smtClean="0">
                <a:latin typeface="Calibri" panose="020F0502020204030204" pitchFamily="34" charset="0"/>
                <a:ea typeface="Calibri" panose="020F0502020204030204" pitchFamily="34" charset="0"/>
                <a:cs typeface="Calibri" panose="020F0502020204030204" pitchFamily="34" charset="0"/>
              </a:rPr>
              <a:t>There is good synchronization of the contraction waves from both halves of the uterus and also between upper and lower uterine segments. </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800"/>
              </a:spcAft>
            </a:pP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smtClean="0">
                <a:latin typeface="Calibri" panose="020F0502020204030204" pitchFamily="34" charset="0"/>
                <a:ea typeface="Calibri" panose="020F0502020204030204" pitchFamily="34" charset="0"/>
                <a:cs typeface="Calibri" panose="020F0502020204030204" pitchFamily="34" charset="0"/>
              </a:rPr>
              <a:t>						 </a:t>
            </a:r>
            <a:r>
              <a:rPr lang="en-GB" sz="2800" b="1" i="1" dirty="0" smtClean="0">
                <a:latin typeface="Calibri" panose="020F0502020204030204" pitchFamily="34" charset="0"/>
                <a:ea typeface="Calibri" panose="020F0502020204030204" pitchFamily="34" charset="0"/>
                <a:cs typeface="Calibri" panose="020F0502020204030204" pitchFamily="34" charset="0"/>
              </a:rPr>
              <a:t>Cont.</a:t>
            </a:r>
            <a:endParaRPr lang="en-US" sz="2800" b="1" i="1" dirty="0" smtClean="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rotWithShape="1">
          <a:blip r:embed="rId2"/>
          <a:srcRect t="10025" b="12971"/>
          <a:stretch/>
        </p:blipFill>
        <p:spPr>
          <a:xfrm>
            <a:off x="8893064" y="1371600"/>
            <a:ext cx="2952205" cy="3788229"/>
          </a:xfrm>
          <a:prstGeom prst="rect">
            <a:avLst/>
          </a:prstGeom>
        </p:spPr>
      </p:pic>
    </p:spTree>
    <p:extLst>
      <p:ext uri="{BB962C8B-B14F-4D97-AF65-F5344CB8AC3E}">
        <p14:creationId xmlns:p14="http://schemas.microsoft.com/office/powerpoint/2010/main" val="11857096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2800" y="666045"/>
            <a:ext cx="10184063" cy="4595489"/>
          </a:xfrm>
          <a:prstGeom prst="rect">
            <a:avLst/>
          </a:prstGeom>
        </p:spPr>
        <p:txBody>
          <a:bodyPr wrap="square">
            <a:spAutoFit/>
          </a:bodyPr>
          <a:lstStyle/>
          <a:p>
            <a:pPr marR="0" lvl="0" algn="just">
              <a:lnSpc>
                <a:spcPct val="107000"/>
              </a:lnSpc>
              <a:spcBef>
                <a:spcPts val="0"/>
              </a:spcBef>
              <a:spcAft>
                <a:spcPts val="800"/>
              </a:spcAft>
            </a:pPr>
            <a:r>
              <a:rPr lang="en-GB" sz="2800" dirty="0" smtClean="0">
                <a:latin typeface="Calibri" panose="020F0502020204030204" pitchFamily="34" charset="0"/>
                <a:ea typeface="Calibri" panose="020F0502020204030204" pitchFamily="34" charset="0"/>
                <a:cs typeface="Calibri" panose="020F0502020204030204" pitchFamily="34" charset="0"/>
              </a:rPr>
              <a:t>			</a:t>
            </a:r>
            <a:r>
              <a:rPr lang="en-GB" sz="2800" b="1" i="1" dirty="0" smtClean="0">
                <a:latin typeface="Calibri" panose="020F0502020204030204" pitchFamily="34" charset="0"/>
                <a:ea typeface="Calibri" panose="020F0502020204030204" pitchFamily="34" charset="0"/>
                <a:cs typeface="Calibri" panose="020F0502020204030204" pitchFamily="34" charset="0"/>
              </a:rPr>
              <a:t>Cont.</a:t>
            </a:r>
            <a:r>
              <a:rPr lang="en-GB" sz="2800" i="1" dirty="0" smtClean="0">
                <a:latin typeface="Calibri" panose="020F0502020204030204" pitchFamily="34" charset="0"/>
                <a:ea typeface="Calibri" panose="020F0502020204030204" pitchFamily="34" charset="0"/>
                <a:cs typeface="Calibri" panose="020F0502020204030204" pitchFamily="34" charset="0"/>
              </a:rPr>
              <a:t>.</a:t>
            </a:r>
          </a:p>
          <a:p>
            <a:pPr marL="342900" indent="-342900" algn="just">
              <a:buFont typeface="Symbol" panose="05050102010706020507" pitchFamily="18" charset="2"/>
              <a:buChar char=""/>
            </a:pPr>
            <a:r>
              <a:rPr lang="en-GB" sz="2800" dirty="0">
                <a:latin typeface="Calibri" panose="020F0502020204030204" pitchFamily="34" charset="0"/>
                <a:ea typeface="Calibri" panose="020F0502020204030204" pitchFamily="34" charset="0"/>
                <a:cs typeface="Calibri" panose="020F0502020204030204" pitchFamily="34" charset="0"/>
              </a:rPr>
              <a:t>There is fundal dominance of contractions that diminish gradually in duration through mid-zone down to lower segment</a:t>
            </a:r>
            <a:r>
              <a:rPr lang="en-GB" sz="3200" dirty="0">
                <a:latin typeface="Calibri" panose="020F0502020204030204" pitchFamily="34" charset="0"/>
                <a:ea typeface="Calibri" panose="020F0502020204030204" pitchFamily="34" charset="0"/>
                <a:cs typeface="Calibri" panose="020F0502020204030204" pitchFamily="34" charset="0"/>
              </a:rPr>
              <a:t>.                              </a:t>
            </a:r>
            <a:endParaRPr lang="en-GB" sz="2800" dirty="0" smtClean="0">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spcBef>
                <a:spcPts val="0"/>
              </a:spcBef>
              <a:buFont typeface="Symbol" panose="05050102010706020507" pitchFamily="18" charset="2"/>
              <a:buChar char=""/>
            </a:pPr>
            <a:r>
              <a:rPr lang="en-GB" sz="2800" dirty="0" smtClean="0">
                <a:latin typeface="Calibri" panose="020F0502020204030204" pitchFamily="34" charset="0"/>
                <a:ea typeface="Calibri" panose="020F0502020204030204" pitchFamily="34" charset="0"/>
                <a:cs typeface="Calibri" panose="020F0502020204030204" pitchFamily="34" charset="0"/>
              </a:rPr>
              <a:t>The </a:t>
            </a:r>
            <a:r>
              <a:rPr lang="en-GB" sz="2800" dirty="0">
                <a:latin typeface="Calibri" panose="020F0502020204030204" pitchFamily="34" charset="0"/>
                <a:ea typeface="Calibri" panose="020F0502020204030204" pitchFamily="34" charset="0"/>
                <a:cs typeface="Calibri" panose="020F0502020204030204" pitchFamily="34" charset="0"/>
              </a:rPr>
              <a:t>waves of contraction follow a regular pattern.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buFont typeface="Symbol" panose="05050102010706020507" pitchFamily="18" charset="2"/>
              <a:buChar char=""/>
            </a:pPr>
            <a:r>
              <a:rPr lang="en-GB" sz="2800" dirty="0">
                <a:latin typeface="Calibri" panose="020F0502020204030204" pitchFamily="34" charset="0"/>
                <a:ea typeface="Calibri" panose="020F0502020204030204" pitchFamily="34" charset="0"/>
                <a:cs typeface="Calibri" panose="020F0502020204030204" pitchFamily="34" charset="0"/>
              </a:rPr>
              <a:t>The upper segment of the uterus contracts more strongly and for a longer time than the lower part.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buFont typeface="Symbol" panose="05050102010706020507" pitchFamily="18" charset="2"/>
              <a:buChar char=""/>
            </a:pPr>
            <a:r>
              <a:rPr lang="en-GB" sz="2800" dirty="0">
                <a:latin typeface="Calibri" panose="020F0502020204030204" pitchFamily="34" charset="0"/>
                <a:ea typeface="Calibri" panose="020F0502020204030204" pitchFamily="34" charset="0"/>
                <a:cs typeface="Calibri" panose="020F0502020204030204" pitchFamily="34" charset="0"/>
              </a:rPr>
              <a:t>Intra-amniotic pressure rises beyond 20 mm Hg during uterine contraction.</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buFont typeface="Symbol" panose="05050102010706020507" pitchFamily="18" charset="2"/>
              <a:buChar char=""/>
            </a:pPr>
            <a:r>
              <a:rPr lang="en-GB" sz="2800" dirty="0">
                <a:latin typeface="Calibri" panose="020F0502020204030204" pitchFamily="34" charset="0"/>
                <a:ea typeface="Calibri" panose="020F0502020204030204" pitchFamily="34" charset="0"/>
                <a:cs typeface="Calibri" panose="020F0502020204030204" pitchFamily="34" charset="0"/>
              </a:rPr>
              <a:t>Good relaxation occurs in between contractions to bring down the intra-amniotic pressure to less than 8 mm </a:t>
            </a:r>
            <a:r>
              <a:rPr lang="en-GB" sz="2800" dirty="0" smtClean="0">
                <a:latin typeface="Calibri" panose="020F0502020204030204" pitchFamily="34" charset="0"/>
                <a:ea typeface="Calibri" panose="020F0502020204030204" pitchFamily="34" charset="0"/>
                <a:cs typeface="Calibri" panose="020F0502020204030204" pitchFamily="34" charset="0"/>
              </a:rPr>
              <a:t>Hg.</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2407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1783" y="718457"/>
            <a:ext cx="9888583" cy="4533933"/>
          </a:xfrm>
          <a:prstGeom prst="rect">
            <a:avLst/>
          </a:prstGeom>
        </p:spPr>
        <p:txBody>
          <a:bodyPr wrap="square">
            <a:spAutoFit/>
          </a:bodyPr>
          <a:lstStyle/>
          <a:p>
            <a:pPr algn="just">
              <a:lnSpc>
                <a:spcPct val="107000"/>
              </a:lnSpc>
              <a:spcAft>
                <a:spcPts val="800"/>
              </a:spcAft>
            </a:pPr>
            <a:r>
              <a:rPr lang="en-GB" sz="2800" i="1" dirty="0" smtClean="0">
                <a:latin typeface="Calibri" panose="020F0502020204030204" pitchFamily="34" charset="0"/>
                <a:ea typeface="Calibri" panose="020F0502020204030204" pitchFamily="34" charset="0"/>
                <a:cs typeface="Calibri" panose="020F0502020204030204" pitchFamily="34" charset="0"/>
              </a:rPr>
              <a:t>				</a:t>
            </a:r>
            <a:r>
              <a:rPr lang="en-GB" sz="2800" b="1" i="1" dirty="0" err="1" smtClean="0">
                <a:latin typeface="Calibri" panose="020F0502020204030204" pitchFamily="34" charset="0"/>
                <a:ea typeface="Calibri" panose="020F0502020204030204" pitchFamily="34" charset="0"/>
                <a:cs typeface="Calibri" panose="020F0502020204030204" pitchFamily="34" charset="0"/>
              </a:rPr>
              <a:t>Cont</a:t>
            </a:r>
            <a:r>
              <a:rPr lang="en-GB" sz="2800" b="1" i="1" dirty="0" smtClean="0">
                <a:latin typeface="Calibri" panose="020F0502020204030204" pitchFamily="34" charset="0"/>
                <a:ea typeface="Calibri" panose="020F0502020204030204" pitchFamily="34" charset="0"/>
                <a:cs typeface="Calibri" panose="020F0502020204030204" pitchFamily="34" charset="0"/>
              </a:rPr>
              <a:t>…</a:t>
            </a:r>
          </a:p>
          <a:p>
            <a:pPr algn="just"/>
            <a:r>
              <a:rPr lang="en-GB" sz="2800" dirty="0" smtClean="0">
                <a:latin typeface="Calibri" panose="020F0502020204030204" pitchFamily="34" charset="0"/>
                <a:ea typeface="Calibri" panose="020F0502020204030204" pitchFamily="34" charset="0"/>
                <a:cs typeface="Calibri" panose="020F0502020204030204" pitchFamily="34" charset="0"/>
              </a:rPr>
              <a:t>During </a:t>
            </a:r>
            <a:r>
              <a:rPr lang="en-GB" sz="2800" dirty="0">
                <a:latin typeface="Calibri" panose="020F0502020204030204" pitchFamily="34" charset="0"/>
                <a:ea typeface="Calibri" panose="020F0502020204030204" pitchFamily="34" charset="0"/>
                <a:cs typeface="Calibri" panose="020F0502020204030204" pitchFamily="34" charset="0"/>
              </a:rPr>
              <a:t>contraction, uterus becomes hard and somewhat pushed anteriorly </a:t>
            </a:r>
            <a:r>
              <a:rPr lang="en-GB" sz="2800" dirty="0" smtClean="0">
                <a:latin typeface="Calibri" panose="020F0502020204030204" pitchFamily="34" charset="0"/>
                <a:ea typeface="Calibri" panose="020F0502020204030204" pitchFamily="34" charset="0"/>
                <a:cs typeface="Calibri" panose="020F0502020204030204" pitchFamily="34" charset="0"/>
              </a:rPr>
              <a:t>Simultaneously, patient </a:t>
            </a:r>
            <a:r>
              <a:rPr lang="en-GB" sz="2800" dirty="0">
                <a:latin typeface="Calibri" panose="020F0502020204030204" pitchFamily="34" charset="0"/>
                <a:ea typeface="Calibri" panose="020F0502020204030204" pitchFamily="34" charset="0"/>
                <a:cs typeface="Calibri" panose="020F0502020204030204" pitchFamily="34" charset="0"/>
              </a:rPr>
              <a:t>experiences pain which is situated more on the hypogastric region, often radiating to the thighs. Probable causes of pain are: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buFont typeface="+mj-lt"/>
              <a:buAutoNum type="alphaLcPeriod"/>
            </a:pPr>
            <a:r>
              <a:rPr lang="en-GB" sz="2800" dirty="0">
                <a:latin typeface="Calibri" panose="020F0502020204030204" pitchFamily="34" charset="0"/>
                <a:ea typeface="Calibri" panose="020F0502020204030204" pitchFamily="34" charset="0"/>
                <a:cs typeface="Calibri" panose="020F0502020204030204" pitchFamily="34" charset="0"/>
              </a:rPr>
              <a:t>Myometrial hypoxia during contractions (as in angina),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buFont typeface="+mj-lt"/>
              <a:buAutoNum type="alphaLcPeriod"/>
            </a:pPr>
            <a:r>
              <a:rPr lang="en-GB" sz="2800" dirty="0" smtClean="0">
                <a:latin typeface="Calibri" panose="020F0502020204030204" pitchFamily="34" charset="0"/>
                <a:ea typeface="Calibri" panose="020F0502020204030204" pitchFamily="34" charset="0"/>
                <a:cs typeface="Calibri" panose="020F0502020204030204" pitchFamily="34" charset="0"/>
              </a:rPr>
              <a:t>stretching </a:t>
            </a:r>
            <a:r>
              <a:rPr lang="en-GB" sz="2800" dirty="0">
                <a:latin typeface="Calibri" panose="020F0502020204030204" pitchFamily="34" charset="0"/>
                <a:ea typeface="Calibri" panose="020F0502020204030204" pitchFamily="34" charset="0"/>
                <a:cs typeface="Calibri" panose="020F0502020204030204" pitchFamily="34" charset="0"/>
              </a:rPr>
              <a:t>of the peritoneum over the fundus,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buFont typeface="+mj-lt"/>
              <a:buAutoNum type="alphaLcPeriod"/>
            </a:pPr>
            <a:r>
              <a:rPr lang="en-GB" sz="2800" dirty="0">
                <a:latin typeface="Calibri" panose="020F0502020204030204" pitchFamily="34" charset="0"/>
                <a:ea typeface="Calibri" panose="020F0502020204030204" pitchFamily="34" charset="0"/>
                <a:cs typeface="Calibri" panose="020F0502020204030204" pitchFamily="34" charset="0"/>
              </a:rPr>
              <a:t>stretching of the cervix during dilatation,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buFont typeface="+mj-lt"/>
              <a:buAutoNum type="alphaLcPeriod"/>
            </a:pPr>
            <a:r>
              <a:rPr lang="en-GB" sz="2800" dirty="0">
                <a:latin typeface="Calibri" panose="020F0502020204030204" pitchFamily="34" charset="0"/>
                <a:ea typeface="Calibri" panose="020F0502020204030204" pitchFamily="34" charset="0"/>
                <a:cs typeface="Calibri" panose="020F0502020204030204" pitchFamily="34" charset="0"/>
              </a:rPr>
              <a:t>stretching of the ligaments surrounding the uterus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buFont typeface="+mj-lt"/>
              <a:buAutoNum type="alphaLcPeriod"/>
            </a:pPr>
            <a:r>
              <a:rPr lang="en-GB" sz="2800" dirty="0">
                <a:latin typeface="Calibri" panose="020F0502020204030204" pitchFamily="34" charset="0"/>
                <a:ea typeface="Calibri" panose="020F0502020204030204" pitchFamily="34" charset="0"/>
                <a:cs typeface="Calibri" panose="020F0502020204030204" pitchFamily="34" charset="0"/>
              </a:rPr>
              <a:t>compression of the nerve ganglion</a:t>
            </a:r>
            <a:r>
              <a:rPr lang="en-GB" dirty="0">
                <a:latin typeface="Calibri" panose="020F0502020204030204" pitchFamily="34" charset="0"/>
                <a:ea typeface="Calibri" panose="020F0502020204030204" pitchFamily="34" charset="0"/>
                <a:cs typeface="Calibri" panose="020F0502020204030204" pitchFamily="34"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94134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1285" y="721895"/>
            <a:ext cx="7892716" cy="3404137"/>
          </a:xfrm>
          <a:prstGeom prst="rect">
            <a:avLst/>
          </a:prstGeom>
        </p:spPr>
        <p:txBody>
          <a:bodyPr wrap="square">
            <a:spAutoFit/>
          </a:bodyPr>
          <a:lstStyle/>
          <a:p>
            <a:pPr algn="just">
              <a:lnSpc>
                <a:spcPct val="107000"/>
              </a:lnSpc>
              <a:spcAft>
                <a:spcPts val="800"/>
              </a:spcAft>
            </a:pPr>
            <a:r>
              <a:rPr lang="en-GB" sz="2800" b="1" i="1" dirty="0" smtClean="0">
                <a:latin typeface="Calibri" panose="020F0502020204030204" pitchFamily="34" charset="0"/>
                <a:ea typeface="Calibri" panose="020F0502020204030204" pitchFamily="34" charset="0"/>
                <a:cs typeface="Calibri" panose="020F0502020204030204" pitchFamily="34" charset="0"/>
              </a:rPr>
              <a:t>Cont..</a:t>
            </a:r>
          </a:p>
          <a:p>
            <a:pPr algn="just">
              <a:lnSpc>
                <a:spcPct val="107000"/>
              </a:lnSpc>
              <a:spcAft>
                <a:spcPts val="800"/>
              </a:spcAft>
            </a:pPr>
            <a:r>
              <a:rPr lang="en-GB" sz="2800" b="1" dirty="0" smtClean="0">
                <a:latin typeface="Calibri" panose="020F0502020204030204" pitchFamily="34" charset="0"/>
                <a:ea typeface="Calibri" panose="020F0502020204030204" pitchFamily="34" charset="0"/>
                <a:cs typeface="Calibri" panose="020F0502020204030204" pitchFamily="34" charset="0"/>
              </a:rPr>
              <a:t>Uterine </a:t>
            </a:r>
            <a:r>
              <a:rPr lang="en-GB" sz="2800" b="1" dirty="0">
                <a:latin typeface="Calibri" panose="020F0502020204030204" pitchFamily="34" charset="0"/>
                <a:ea typeface="Calibri" panose="020F0502020204030204" pitchFamily="34" charset="0"/>
                <a:cs typeface="Calibri" panose="020F0502020204030204" pitchFamily="34" charset="0"/>
              </a:rPr>
              <a:t>contraction in labour</a:t>
            </a:r>
          </a:p>
          <a:p>
            <a:pPr marL="285750" indent="-285750" algn="just">
              <a:buFontTx/>
              <a:buChar char="-"/>
            </a:pPr>
            <a:r>
              <a:rPr lang="en-GB" sz="2800" dirty="0">
                <a:latin typeface="Calibri" panose="020F0502020204030204" pitchFamily="34" charset="0"/>
                <a:ea typeface="Calibri" panose="020F0502020204030204" pitchFamily="34" charset="0"/>
                <a:cs typeface="Calibri" panose="020F0502020204030204" pitchFamily="34" charset="0"/>
              </a:rPr>
              <a:t>tonus</a:t>
            </a:r>
          </a:p>
          <a:p>
            <a:pPr marL="285750" indent="-285750" algn="just">
              <a:buFontTx/>
              <a:buChar char="-"/>
            </a:pPr>
            <a:r>
              <a:rPr lang="en-GB" sz="2800" dirty="0">
                <a:latin typeface="Calibri" panose="020F0502020204030204" pitchFamily="34" charset="0"/>
                <a:ea typeface="Calibri" panose="020F0502020204030204" pitchFamily="34" charset="0"/>
                <a:cs typeface="Calibri" panose="020F0502020204030204" pitchFamily="34" charset="0"/>
              </a:rPr>
              <a:t>Intensity</a:t>
            </a:r>
          </a:p>
          <a:p>
            <a:pPr marL="285750" indent="-285750" algn="just">
              <a:buFontTx/>
              <a:buChar char="-"/>
            </a:pPr>
            <a:r>
              <a:rPr lang="en-GB" sz="2800" dirty="0">
                <a:latin typeface="Calibri" panose="020F0502020204030204" pitchFamily="34" charset="0"/>
                <a:ea typeface="Calibri" panose="020F0502020204030204" pitchFamily="34" charset="0"/>
                <a:cs typeface="Calibri" panose="020F0502020204030204" pitchFamily="34" charset="0"/>
              </a:rPr>
              <a:t>Duration</a:t>
            </a:r>
          </a:p>
          <a:p>
            <a:pPr marL="285750" indent="-285750" algn="just">
              <a:buFontTx/>
              <a:buChar char="-"/>
            </a:pPr>
            <a:r>
              <a:rPr lang="en-GB" sz="2800" dirty="0">
                <a:latin typeface="Calibri" panose="020F0502020204030204" pitchFamily="34" charset="0"/>
                <a:ea typeface="Calibri" panose="020F0502020204030204" pitchFamily="34" charset="0"/>
                <a:cs typeface="Calibri" panose="020F0502020204030204" pitchFamily="34" charset="0"/>
              </a:rPr>
              <a:t>Frequency</a:t>
            </a:r>
          </a:p>
          <a:p>
            <a:pPr algn="just">
              <a:lnSpc>
                <a:spcPct val="107000"/>
              </a:lnSpc>
              <a:spcAft>
                <a:spcPts val="800"/>
              </a:spcAft>
            </a:pPr>
            <a:r>
              <a:rPr lang="en-GB" sz="2800" b="1" dirty="0" smtClean="0">
                <a:latin typeface="Calibri" panose="020F0502020204030204" pitchFamily="34" charset="0"/>
                <a:ea typeface="Calibri" panose="020F0502020204030204" pitchFamily="34" charset="0"/>
                <a:cs typeface="Calibri" panose="020F0502020204030204" pitchFamily="34" charset="0"/>
              </a:rPr>
              <a:t>Retraction of the uterus</a:t>
            </a:r>
            <a:endParaRPr lang="en-GB" sz="28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58082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7827" y="431834"/>
            <a:ext cx="11130039" cy="5030736"/>
          </a:xfrm>
          <a:prstGeom prst="rect">
            <a:avLst/>
          </a:prstGeom>
        </p:spPr>
        <p:txBody>
          <a:bodyPr wrap="square">
            <a:spAutoFit/>
          </a:bodyPr>
          <a:lstStyle/>
          <a:p>
            <a:pPr algn="ctr">
              <a:lnSpc>
                <a:spcPct val="107000"/>
              </a:lnSpc>
              <a:spcAft>
                <a:spcPts val="800"/>
              </a:spcAft>
            </a:pPr>
            <a:r>
              <a:rPr lang="en-GB" sz="3200" b="1" dirty="0" smtClean="0">
                <a:latin typeface="Calibri" panose="020F0502020204030204" pitchFamily="34" charset="0"/>
                <a:ea typeface="Calibri" panose="020F0502020204030204" pitchFamily="34" charset="0"/>
                <a:cs typeface="Times New Roman" panose="02020603050405020304" pitchFamily="18" charset="0"/>
              </a:rPr>
              <a:t>Introduction </a:t>
            </a:r>
            <a:endParaRPr lang="en-US"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buFont typeface="Wingdings" panose="05000000000000000000" pitchFamily="2" charset="2"/>
              <a:buChar char="§"/>
            </a:pPr>
            <a:r>
              <a:rPr lang="en-US" sz="2800" dirty="0" smtClean="0"/>
              <a:t>The </a:t>
            </a:r>
            <a:r>
              <a:rPr lang="en-US" sz="2800" dirty="0"/>
              <a:t>usual duration of human pregnancy is about 40 weeks, and labor generally takes place between the 37th and 42nd weeks of </a:t>
            </a:r>
            <a:r>
              <a:rPr lang="en-US" sz="2800" dirty="0" smtClean="0"/>
              <a:t>gestation.</a:t>
            </a:r>
          </a:p>
          <a:p>
            <a:pPr marL="457200" indent="-457200" algn="just">
              <a:buFont typeface="Wingdings" panose="05000000000000000000" pitchFamily="2" charset="2"/>
              <a:buChar char="§"/>
            </a:pPr>
            <a:r>
              <a:rPr lang="en-US" sz="2800" dirty="0" smtClean="0"/>
              <a:t>Throughout </a:t>
            </a:r>
            <a:r>
              <a:rPr lang="en-US" sz="2800" dirty="0"/>
              <a:t>pregnancy, women experience numerous physiological changes that ready them for the experiences of </a:t>
            </a:r>
            <a:r>
              <a:rPr lang="en-US" sz="2800" dirty="0" smtClean="0"/>
              <a:t>childbirth </a:t>
            </a:r>
            <a:r>
              <a:rPr lang="en-US" sz="2800" dirty="0"/>
              <a:t>and </a:t>
            </a:r>
            <a:r>
              <a:rPr lang="en-US" sz="2800" dirty="0" smtClean="0"/>
              <a:t>motherhood.</a:t>
            </a:r>
          </a:p>
          <a:p>
            <a:pPr marL="457200" indent="-457200" algn="just">
              <a:buFont typeface="Wingdings" panose="05000000000000000000" pitchFamily="2" charset="2"/>
              <a:buChar char="§"/>
            </a:pPr>
            <a:r>
              <a:rPr lang="en-US" sz="2800" dirty="0" smtClean="0"/>
              <a:t>In </a:t>
            </a:r>
            <a:r>
              <a:rPr lang="en-US" sz="2800" dirty="0"/>
              <a:t>the final weeks of pregnancy and at the beginning of labor, intricate physical and emotional changes take place. </a:t>
            </a:r>
            <a:endParaRPr lang="en-US" sz="2800" dirty="0" smtClean="0"/>
          </a:p>
          <a:p>
            <a:pPr marL="457200" indent="-457200" algn="just">
              <a:buFont typeface="Wingdings" panose="05000000000000000000" pitchFamily="2" charset="2"/>
              <a:buChar char="§"/>
            </a:pPr>
            <a:r>
              <a:rPr lang="en-US" sz="2800" dirty="0" smtClean="0"/>
              <a:t>These </a:t>
            </a:r>
            <a:r>
              <a:rPr lang="en-US" sz="2800" dirty="0"/>
              <a:t>changes help ready the woman for the labor and birthing process. As pregnancy reaches its later stages, both the woman's body and the fetus make preparations for the upcoming labor</a:t>
            </a:r>
            <a:endParaRPr lang="en-GB" sz="2800" dirty="0" smtClean="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096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9866" y="1648178"/>
            <a:ext cx="10508149" cy="4447949"/>
          </a:xfrm>
          <a:prstGeom prst="rect">
            <a:avLst/>
          </a:prstGeom>
        </p:spPr>
        <p:txBody>
          <a:bodyPr wrap="square">
            <a:spAutoFit/>
          </a:bodyPr>
          <a:lstStyle/>
          <a:p>
            <a:pPr algn="just"/>
            <a:r>
              <a:rPr lang="en-GB" sz="2800" b="1" dirty="0">
                <a:latin typeface="Calibri" panose="020F0502020204030204" pitchFamily="34" charset="0"/>
                <a:ea typeface="Calibri" panose="020F0502020204030204" pitchFamily="34" charset="0"/>
                <a:cs typeface="Calibri" panose="020F0502020204030204" pitchFamily="34" charset="0"/>
              </a:rPr>
              <a:t>Tonus: </a:t>
            </a:r>
            <a:r>
              <a:rPr lang="en-GB" sz="2800" dirty="0">
                <a:latin typeface="Calibri" panose="020F0502020204030204" pitchFamily="34" charset="0"/>
                <a:ea typeface="Calibri" panose="020F0502020204030204" pitchFamily="34" charset="0"/>
                <a:cs typeface="Calibri" panose="020F0502020204030204" pitchFamily="34" charset="0"/>
              </a:rPr>
              <a:t>It is intrauterine pressure in between the contractions. During pregnancy as the uterus is relatively inactive the tonus is to 2-3 mmHg. During the first stage of labour it varies from 8-10 mmHg.  It is inversely proportional to relaxation. The factors which govern the tonus are;</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GB" sz="2800" dirty="0">
                <a:latin typeface="Calibri" panose="020F0502020204030204" pitchFamily="34" charset="0"/>
                <a:ea typeface="Calibri" panose="020F0502020204030204" pitchFamily="34" charset="0"/>
                <a:cs typeface="Calibri" panose="020F0502020204030204" pitchFamily="34" charset="0"/>
              </a:rPr>
              <a:t>contractility of uterine muscles</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GB" sz="2800" dirty="0">
                <a:latin typeface="Calibri" panose="020F0502020204030204" pitchFamily="34" charset="0"/>
                <a:ea typeface="Calibri" panose="020F0502020204030204" pitchFamily="34" charset="0"/>
                <a:cs typeface="Calibri" panose="020F0502020204030204" pitchFamily="34" charset="0"/>
              </a:rPr>
              <a:t>intra-abdominal pressure</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GB" sz="2800" dirty="0">
                <a:latin typeface="Calibri" panose="020F0502020204030204" pitchFamily="34" charset="0"/>
                <a:ea typeface="Calibri" panose="020F0502020204030204" pitchFamily="34" charset="0"/>
                <a:cs typeface="Calibri" panose="020F0502020204030204" pitchFamily="34" charset="0"/>
              </a:rPr>
              <a:t>over distention of uterus as in twins and polyhydramnios </a:t>
            </a:r>
            <a:endParaRPr lang="en-GB" sz="2800" dirty="0" smtClean="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600"/>
              </a:spcAft>
              <a:buFont typeface="Symbol" panose="05050102010706020507" pitchFamily="18" charset="2"/>
              <a:buChar char=""/>
            </a:pPr>
            <a:endParaRPr lang="en-GB" sz="24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600"/>
              </a:spcAft>
              <a:buFont typeface="Symbol" panose="05050102010706020507" pitchFamily="18" charset="2"/>
              <a:buChar char=""/>
            </a:pPr>
            <a:endParaRPr lang="en-GB" sz="2400" dirty="0" smtClean="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600"/>
              </a:spcAft>
              <a:buFont typeface="Symbol" panose="05050102010706020507" pitchFamily="18" charset="2"/>
              <a:buChar char=""/>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9096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7333" y="1478844"/>
            <a:ext cx="10735733" cy="3642023"/>
          </a:xfrm>
          <a:prstGeom prst="rect">
            <a:avLst/>
          </a:prstGeom>
        </p:spPr>
        <p:txBody>
          <a:bodyPr wrap="square">
            <a:spAutoFit/>
          </a:bodyPr>
          <a:lstStyle/>
          <a:p>
            <a:pPr lvl="0" algn="just">
              <a:spcAft>
                <a:spcPts val="800"/>
              </a:spcAft>
            </a:pPr>
            <a:r>
              <a:rPr lang="en-GB" sz="2800" b="1" dirty="0">
                <a:solidFill>
                  <a:prstClr val="black"/>
                </a:solidFill>
                <a:latin typeface="Calibri" panose="020F0502020204030204" pitchFamily="34" charset="0"/>
                <a:ea typeface="Calibri" panose="020F0502020204030204" pitchFamily="34" charset="0"/>
                <a:cs typeface="Calibri" panose="020F0502020204030204" pitchFamily="34" charset="0"/>
              </a:rPr>
              <a:t>Intensity:</a:t>
            </a:r>
            <a:r>
              <a:rPr lang="en-GB" sz="2800" dirty="0">
                <a:solidFill>
                  <a:prstClr val="black"/>
                </a:solidFill>
                <a:latin typeface="Calibri" panose="020F0502020204030204" pitchFamily="34" charset="0"/>
                <a:ea typeface="Calibri" panose="020F0502020204030204" pitchFamily="34" charset="0"/>
                <a:cs typeface="Calibri" panose="020F0502020204030204" pitchFamily="34" charset="0"/>
              </a:rPr>
              <a:t> of uterine contraction describes the degree of uterine systole. The intensity gradually increases with advancement of labour until it becomes maximum in 2</a:t>
            </a:r>
            <a:r>
              <a:rPr lang="en-GB" sz="2800" baseline="30000" dirty="0">
                <a:solidFill>
                  <a:prstClr val="black"/>
                </a:solidFill>
                <a:latin typeface="Calibri" panose="020F0502020204030204" pitchFamily="34" charset="0"/>
                <a:ea typeface="Calibri" panose="020F0502020204030204" pitchFamily="34" charset="0"/>
                <a:cs typeface="Calibri" panose="020F0502020204030204" pitchFamily="34" charset="0"/>
              </a:rPr>
              <a:t>nd</a:t>
            </a:r>
            <a:r>
              <a:rPr lang="en-GB" sz="2800" dirty="0">
                <a:solidFill>
                  <a:prstClr val="black"/>
                </a:solidFill>
                <a:latin typeface="Calibri" panose="020F0502020204030204" pitchFamily="34" charset="0"/>
                <a:ea typeface="Calibri" panose="020F0502020204030204" pitchFamily="34" charset="0"/>
                <a:cs typeface="Calibri" panose="020F0502020204030204" pitchFamily="34" charset="0"/>
              </a:rPr>
              <a:t>  stage during delivery of the baby. Intrauterine pressure is raised to 40–50 mm Hg during 1</a:t>
            </a:r>
            <a:r>
              <a:rPr lang="en-GB" sz="2800" baseline="30000" dirty="0">
                <a:solidFill>
                  <a:prstClr val="black"/>
                </a:solidFill>
                <a:latin typeface="Calibri" panose="020F0502020204030204" pitchFamily="34" charset="0"/>
                <a:ea typeface="Calibri" panose="020F0502020204030204" pitchFamily="34" charset="0"/>
                <a:cs typeface="Calibri" panose="020F0502020204030204" pitchFamily="34" charset="0"/>
              </a:rPr>
              <a:t>st</a:t>
            </a:r>
            <a:r>
              <a:rPr lang="en-GB" sz="2800" dirty="0">
                <a:solidFill>
                  <a:prstClr val="black"/>
                </a:solidFill>
                <a:latin typeface="Calibri" panose="020F0502020204030204" pitchFamily="34" charset="0"/>
                <a:ea typeface="Calibri" panose="020F0502020204030204" pitchFamily="34" charset="0"/>
                <a:cs typeface="Calibri" panose="020F0502020204030204" pitchFamily="34" charset="0"/>
              </a:rPr>
              <a:t>  stage and about 100–120 mm Hg in 2</a:t>
            </a:r>
            <a:r>
              <a:rPr lang="en-GB" sz="2800" baseline="30000" dirty="0">
                <a:solidFill>
                  <a:prstClr val="black"/>
                </a:solidFill>
                <a:latin typeface="Calibri" panose="020F0502020204030204" pitchFamily="34" charset="0"/>
                <a:ea typeface="Calibri" panose="020F0502020204030204" pitchFamily="34" charset="0"/>
                <a:cs typeface="Calibri" panose="020F0502020204030204" pitchFamily="34" charset="0"/>
              </a:rPr>
              <a:t>nd</a:t>
            </a:r>
            <a:r>
              <a:rPr lang="en-GB" sz="2800" dirty="0">
                <a:solidFill>
                  <a:prstClr val="black"/>
                </a:solidFill>
                <a:latin typeface="Calibri" panose="020F0502020204030204" pitchFamily="34" charset="0"/>
                <a:ea typeface="Calibri" panose="020F0502020204030204" pitchFamily="34" charset="0"/>
                <a:cs typeface="Calibri" panose="020F0502020204030204" pitchFamily="34" charset="0"/>
              </a:rPr>
              <a:t>  stage of labour during contractions.</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spcAft>
                <a:spcPts val="800"/>
              </a:spcAft>
            </a:pPr>
            <a:r>
              <a:rPr lang="en-GB" sz="2800" dirty="0">
                <a:solidFill>
                  <a:prstClr val="black"/>
                </a:solidFill>
                <a:latin typeface="Calibri" panose="020F0502020204030204" pitchFamily="34" charset="0"/>
                <a:ea typeface="Calibri" panose="020F0502020204030204" pitchFamily="34" charset="0"/>
                <a:cs typeface="Calibri" panose="020F0502020204030204" pitchFamily="34" charset="0"/>
              </a:rPr>
              <a:t>In spite of diminished pain in 3</a:t>
            </a:r>
            <a:r>
              <a:rPr lang="en-GB" sz="2800" baseline="30000" dirty="0">
                <a:solidFill>
                  <a:prstClr val="black"/>
                </a:solidFill>
                <a:latin typeface="Calibri" panose="020F0502020204030204" pitchFamily="34" charset="0"/>
                <a:ea typeface="Calibri" panose="020F0502020204030204" pitchFamily="34" charset="0"/>
                <a:cs typeface="Calibri" panose="020F0502020204030204" pitchFamily="34" charset="0"/>
              </a:rPr>
              <a:t>rd</a:t>
            </a:r>
            <a:r>
              <a:rPr lang="en-GB" sz="2800" dirty="0">
                <a:solidFill>
                  <a:prstClr val="black"/>
                </a:solidFill>
                <a:latin typeface="Calibri" panose="020F0502020204030204" pitchFamily="34" charset="0"/>
                <a:ea typeface="Calibri" panose="020F0502020204030204" pitchFamily="34" charset="0"/>
                <a:cs typeface="Calibri" panose="020F0502020204030204" pitchFamily="34" charset="0"/>
              </a:rPr>
              <a:t>  stage, the intrauterine pressure is probably the same as that in 2</a:t>
            </a:r>
            <a:r>
              <a:rPr lang="en-GB" sz="2800" baseline="30000" dirty="0">
                <a:solidFill>
                  <a:prstClr val="black"/>
                </a:solidFill>
                <a:latin typeface="Calibri" panose="020F0502020204030204" pitchFamily="34" charset="0"/>
                <a:ea typeface="Calibri" panose="020F0502020204030204" pitchFamily="34" charset="0"/>
                <a:cs typeface="Calibri" panose="020F0502020204030204" pitchFamily="34" charset="0"/>
              </a:rPr>
              <a:t>nd</a:t>
            </a:r>
            <a:r>
              <a:rPr lang="en-GB" sz="2800" dirty="0">
                <a:solidFill>
                  <a:prstClr val="black"/>
                </a:solidFill>
                <a:latin typeface="Calibri" panose="020F0502020204030204" pitchFamily="34" charset="0"/>
                <a:ea typeface="Calibri" panose="020F0502020204030204" pitchFamily="34" charset="0"/>
                <a:cs typeface="Calibri" panose="020F0502020204030204" pitchFamily="34" charset="0"/>
              </a:rPr>
              <a:t>  stage. The diminished pain is due to lack of stretching effect.</a:t>
            </a:r>
          </a:p>
        </p:txBody>
      </p:sp>
    </p:spTree>
    <p:extLst>
      <p:ext uri="{BB962C8B-B14F-4D97-AF65-F5344CB8AC3E}">
        <p14:creationId xmlns:p14="http://schemas.microsoft.com/office/powerpoint/2010/main" val="702634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1560" y="1636775"/>
            <a:ext cx="10130246" cy="3980000"/>
          </a:xfrm>
          <a:prstGeom prst="rect">
            <a:avLst/>
          </a:prstGeom>
        </p:spPr>
        <p:txBody>
          <a:bodyPr wrap="square">
            <a:spAutoFit/>
          </a:bodyPr>
          <a:lstStyle/>
          <a:p>
            <a:pPr algn="just"/>
            <a:r>
              <a:rPr lang="en-GB" sz="2800" b="1" dirty="0" smtClean="0"/>
              <a:t>Duration</a:t>
            </a:r>
            <a:r>
              <a:rPr lang="en-GB" sz="2800" b="1" dirty="0"/>
              <a:t>:</a:t>
            </a:r>
            <a:r>
              <a:rPr lang="en-GB" sz="2800" dirty="0"/>
              <a:t> </a:t>
            </a:r>
            <a:r>
              <a:rPr lang="en-GB" sz="2800" dirty="0" smtClean="0"/>
              <a:t>In 1</a:t>
            </a:r>
            <a:r>
              <a:rPr lang="en-GB" sz="2800" baseline="30000" dirty="0" smtClean="0"/>
              <a:t>st</a:t>
            </a:r>
            <a:r>
              <a:rPr lang="en-GB" sz="2800" dirty="0" smtClean="0"/>
              <a:t> stage</a:t>
            </a:r>
            <a:r>
              <a:rPr lang="en-GB" sz="2800" dirty="0"/>
              <a:t>, </a:t>
            </a:r>
            <a:r>
              <a:rPr lang="en-GB" sz="2800" dirty="0" smtClean="0"/>
              <a:t>contractions </a:t>
            </a:r>
            <a:r>
              <a:rPr lang="en-GB" sz="2800" dirty="0"/>
              <a:t>last for about 30 </a:t>
            </a:r>
            <a:r>
              <a:rPr lang="en-GB" sz="2800" dirty="0" smtClean="0"/>
              <a:t>sec. </a:t>
            </a:r>
            <a:r>
              <a:rPr lang="en-GB" sz="2800" dirty="0"/>
              <a:t>initially but gradually increase in duration with the progress of labour. Thus in </a:t>
            </a:r>
            <a:r>
              <a:rPr lang="en-GB" sz="2800" dirty="0" smtClean="0"/>
              <a:t>2</a:t>
            </a:r>
            <a:r>
              <a:rPr lang="en-GB" sz="2800" baseline="30000" dirty="0" smtClean="0"/>
              <a:t>nd</a:t>
            </a:r>
            <a:r>
              <a:rPr lang="en-GB" sz="2800" dirty="0" smtClean="0"/>
              <a:t> stage</a:t>
            </a:r>
            <a:r>
              <a:rPr lang="en-GB" sz="2800" dirty="0"/>
              <a:t>, </a:t>
            </a:r>
            <a:r>
              <a:rPr lang="en-GB" sz="2800" dirty="0" smtClean="0"/>
              <a:t>contractions </a:t>
            </a:r>
            <a:r>
              <a:rPr lang="en-GB" sz="2800" dirty="0"/>
              <a:t>last longer than in </a:t>
            </a:r>
            <a:r>
              <a:rPr lang="en-GB" sz="2800" dirty="0" smtClean="0"/>
              <a:t>1</a:t>
            </a:r>
            <a:r>
              <a:rPr lang="en-GB" sz="2800" baseline="30000" dirty="0" smtClean="0"/>
              <a:t>st</a:t>
            </a:r>
            <a:r>
              <a:rPr lang="en-GB" sz="2800" dirty="0" smtClean="0"/>
              <a:t>  stage.</a:t>
            </a:r>
          </a:p>
          <a:p>
            <a:pPr algn="just"/>
            <a:endParaRPr lang="en-US" sz="2800" dirty="0"/>
          </a:p>
          <a:p>
            <a:pPr algn="just"/>
            <a:r>
              <a:rPr lang="en-GB" sz="2800" b="1" dirty="0"/>
              <a:t>Frequency: </a:t>
            </a:r>
            <a:r>
              <a:rPr lang="en-GB" sz="2800" dirty="0"/>
              <a:t>In the early stage of labour, </a:t>
            </a:r>
            <a:r>
              <a:rPr lang="en-GB" sz="2800" dirty="0" smtClean="0"/>
              <a:t>contractions </a:t>
            </a:r>
            <a:r>
              <a:rPr lang="en-GB" sz="2800" dirty="0"/>
              <a:t>come at intervals of 10–15 </a:t>
            </a:r>
            <a:r>
              <a:rPr lang="en-GB" sz="2800" dirty="0" smtClean="0"/>
              <a:t>min. </a:t>
            </a:r>
            <a:r>
              <a:rPr lang="en-GB" sz="2800" dirty="0"/>
              <a:t>The intervals gradually shorten with advancement of labour until in </a:t>
            </a:r>
            <a:r>
              <a:rPr lang="en-GB" sz="2800" dirty="0" smtClean="0"/>
              <a:t>2</a:t>
            </a:r>
            <a:r>
              <a:rPr lang="en-GB" sz="2800" baseline="30000" dirty="0" smtClean="0"/>
              <a:t>nd</a:t>
            </a:r>
            <a:r>
              <a:rPr lang="en-GB" sz="2800" dirty="0" smtClean="0"/>
              <a:t>  </a:t>
            </a:r>
            <a:r>
              <a:rPr lang="en-GB" sz="2800" dirty="0"/>
              <a:t>stage, when it comes every 2–3 </a:t>
            </a:r>
            <a:r>
              <a:rPr lang="en-GB" sz="2800" dirty="0" smtClean="0"/>
              <a:t>min.</a:t>
            </a:r>
            <a:endParaRPr lang="en-US" sz="2800" dirty="0"/>
          </a:p>
          <a:p>
            <a:pPr algn="just">
              <a:lnSpc>
                <a:spcPct val="107000"/>
              </a:lnSpc>
              <a:spcAft>
                <a:spcPts val="80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49971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0337" y="914400"/>
            <a:ext cx="10657230" cy="3768211"/>
          </a:xfrm>
          <a:prstGeom prst="rect">
            <a:avLst/>
          </a:prstGeom>
        </p:spPr>
        <p:txBody>
          <a:bodyPr wrap="square">
            <a:spAutoFit/>
          </a:bodyPr>
          <a:lstStyle/>
          <a:p>
            <a:pPr algn="just">
              <a:lnSpc>
                <a:spcPct val="107000"/>
              </a:lnSpc>
              <a:spcAft>
                <a:spcPts val="800"/>
              </a:spcAft>
            </a:pPr>
            <a:r>
              <a:rPr lang="en-GB" sz="3200" b="1" dirty="0">
                <a:latin typeface="Calibri" panose="020F0502020204030204" pitchFamily="34" charset="0"/>
                <a:ea typeface="Calibri" panose="020F0502020204030204" pitchFamily="34" charset="0"/>
                <a:cs typeface="Calibri" panose="020F0502020204030204" pitchFamily="34" charset="0"/>
              </a:rPr>
              <a:t>Retraction of the uterus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just"/>
            <a:r>
              <a:rPr lang="en-GB" sz="2800" dirty="0" smtClean="0">
                <a:latin typeface="Calibri" panose="020F0502020204030204" pitchFamily="34" charset="0"/>
                <a:ea typeface="Calibri" panose="020F0502020204030204" pitchFamily="34" charset="0"/>
                <a:cs typeface="Calibri" panose="020F0502020204030204" pitchFamily="34" charset="0"/>
              </a:rPr>
              <a:t>In labour where uterine muscle </a:t>
            </a:r>
            <a:r>
              <a:rPr lang="en-GB" sz="2800" dirty="0" err="1">
                <a:latin typeface="Calibri" panose="020F0502020204030204" pitchFamily="34" charset="0"/>
                <a:ea typeface="Calibri" panose="020F0502020204030204" pitchFamily="34" charset="0"/>
                <a:cs typeface="Calibri" panose="020F0502020204030204" pitchFamily="34" charset="0"/>
              </a:rPr>
              <a:t>fibers</a:t>
            </a:r>
            <a:r>
              <a:rPr lang="en-GB" sz="2800" dirty="0">
                <a:latin typeface="Calibri" panose="020F0502020204030204" pitchFamily="34" charset="0"/>
                <a:ea typeface="Calibri" panose="020F0502020204030204" pitchFamily="34" charset="0"/>
                <a:cs typeface="Calibri" panose="020F0502020204030204" pitchFamily="34" charset="0"/>
              </a:rPr>
              <a:t> are permanently shortened. Unlike any other muscles of the body, </a:t>
            </a:r>
            <a:r>
              <a:rPr lang="en-GB" sz="2800" dirty="0" smtClean="0">
                <a:latin typeface="Calibri" panose="020F0502020204030204" pitchFamily="34" charset="0"/>
                <a:ea typeface="Calibri" panose="020F0502020204030204" pitchFamily="34" charset="0"/>
                <a:cs typeface="Calibri" panose="020F0502020204030204" pitchFamily="34" charset="0"/>
              </a:rPr>
              <a:t>uterine </a:t>
            </a:r>
            <a:r>
              <a:rPr lang="en-GB" sz="2800" dirty="0">
                <a:latin typeface="Calibri" panose="020F0502020204030204" pitchFamily="34" charset="0"/>
                <a:ea typeface="Calibri" panose="020F0502020204030204" pitchFamily="34" charset="0"/>
                <a:cs typeface="Calibri" panose="020F0502020204030204" pitchFamily="34" charset="0"/>
              </a:rPr>
              <a:t>muscles have this property to become </a:t>
            </a:r>
            <a:r>
              <a:rPr lang="en-GB" sz="2800" dirty="0" smtClean="0">
                <a:latin typeface="Calibri" panose="020F0502020204030204" pitchFamily="34" charset="0"/>
                <a:ea typeface="Calibri" panose="020F0502020204030204" pitchFamily="34" charset="0"/>
                <a:cs typeface="Calibri" panose="020F0502020204030204" pitchFamily="34" charset="0"/>
              </a:rPr>
              <a:t>shortened.</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r>
              <a:rPr lang="en-GB" sz="2800" dirty="0">
                <a:latin typeface="Calibri" panose="020F0502020204030204" pitchFamily="34" charset="0"/>
                <a:ea typeface="Calibri" panose="020F0502020204030204" pitchFamily="34" charset="0"/>
                <a:cs typeface="Calibri" panose="020F0502020204030204" pitchFamily="34" charset="0"/>
              </a:rPr>
              <a:t>Contraction is a temporary reduction in length of the </a:t>
            </a:r>
            <a:r>
              <a:rPr lang="en-GB" sz="2800" dirty="0" err="1">
                <a:latin typeface="Calibri" panose="020F0502020204030204" pitchFamily="34" charset="0"/>
                <a:ea typeface="Calibri" panose="020F0502020204030204" pitchFamily="34" charset="0"/>
                <a:cs typeface="Calibri" panose="020F0502020204030204" pitchFamily="34" charset="0"/>
              </a:rPr>
              <a:t>fibers</a:t>
            </a:r>
            <a:r>
              <a:rPr lang="en-GB" sz="2800" dirty="0">
                <a:latin typeface="Calibri" panose="020F0502020204030204" pitchFamily="34" charset="0"/>
                <a:ea typeface="Calibri" panose="020F0502020204030204" pitchFamily="34" charset="0"/>
                <a:cs typeface="Calibri" panose="020F0502020204030204" pitchFamily="34" charset="0"/>
              </a:rPr>
              <a:t>, which attain their full length during relaxation. In contrast, retraction results in permanent shortening and the </a:t>
            </a:r>
            <a:r>
              <a:rPr lang="en-GB" sz="2800" dirty="0" err="1">
                <a:latin typeface="Calibri" panose="020F0502020204030204" pitchFamily="34" charset="0"/>
                <a:ea typeface="Calibri" panose="020F0502020204030204" pitchFamily="34" charset="0"/>
                <a:cs typeface="Calibri" panose="020F0502020204030204" pitchFamily="34" charset="0"/>
              </a:rPr>
              <a:t>fibers</a:t>
            </a:r>
            <a:r>
              <a:rPr lang="en-GB" sz="2800" dirty="0">
                <a:latin typeface="Calibri" panose="020F0502020204030204" pitchFamily="34" charset="0"/>
                <a:ea typeface="Calibri" panose="020F0502020204030204" pitchFamily="34" charset="0"/>
                <a:cs typeface="Calibri" panose="020F0502020204030204" pitchFamily="34" charset="0"/>
              </a:rPr>
              <a:t> are shortened once and for all. </a:t>
            </a:r>
            <a:endParaRPr lang="en-GB" sz="2800" dirty="0" smtClean="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n-GB" sz="2800" b="1" i="1" dirty="0" smtClean="0">
                <a:effectLst/>
                <a:latin typeface="Calibri" panose="020F0502020204030204" pitchFamily="34" charset="0"/>
                <a:ea typeface="Calibri" panose="020F0502020204030204" pitchFamily="34" charset="0"/>
                <a:cs typeface="Calibri" panose="020F0502020204030204" pitchFamily="34" charset="0"/>
              </a:rPr>
              <a:t>						Cont..</a:t>
            </a:r>
            <a:endParaRPr lang="en-US" sz="2800" b="1"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11522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5483" y="541421"/>
            <a:ext cx="10720137" cy="3539430"/>
          </a:xfrm>
          <a:prstGeom prst="rect">
            <a:avLst/>
          </a:prstGeom>
        </p:spPr>
        <p:txBody>
          <a:bodyPr wrap="square">
            <a:spAutoFit/>
          </a:bodyPr>
          <a:lstStyle/>
          <a:p>
            <a:pPr algn="just"/>
            <a:r>
              <a:rPr lang="en-GB" sz="2800" dirty="0">
                <a:latin typeface="Calibri" panose="020F0502020204030204" pitchFamily="34" charset="0"/>
                <a:ea typeface="Calibri" panose="020F0502020204030204" pitchFamily="34" charset="0"/>
                <a:cs typeface="Calibri" panose="020F0502020204030204" pitchFamily="34" charset="0"/>
              </a:rPr>
              <a:t>The net effects of retraction in normal labour are: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spcBef>
                <a:spcPts val="0"/>
              </a:spcBef>
              <a:buFont typeface="Courier New" panose="02070309020205020404" pitchFamily="49" charset="0"/>
              <a:buChar char="o"/>
            </a:pPr>
            <a:r>
              <a:rPr lang="en-GB" sz="2800" dirty="0">
                <a:latin typeface="Calibri" panose="020F0502020204030204" pitchFamily="34" charset="0"/>
                <a:ea typeface="Calibri" panose="020F0502020204030204" pitchFamily="34" charset="0"/>
                <a:cs typeface="Calibri" panose="020F0502020204030204" pitchFamily="34" charset="0"/>
              </a:rPr>
              <a:t>Essential property in the formation of lower uterine segment and dilatation and effacement of the cervix.</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spcBef>
                <a:spcPts val="0"/>
              </a:spcBef>
              <a:buFont typeface="Courier New" panose="02070309020205020404" pitchFamily="49" charset="0"/>
              <a:buChar char="o"/>
            </a:pPr>
            <a:r>
              <a:rPr lang="en-GB" sz="2800" dirty="0">
                <a:latin typeface="Calibri" panose="020F0502020204030204" pitchFamily="34" charset="0"/>
                <a:ea typeface="Calibri" panose="020F0502020204030204" pitchFamily="34" charset="0"/>
                <a:cs typeface="Calibri" panose="020F0502020204030204" pitchFamily="34" charset="0"/>
              </a:rPr>
              <a:t>To maintain the descent of the presenting part made by the uterine contractions and to help in ultimate expulsion of the </a:t>
            </a:r>
            <a:r>
              <a:rPr lang="en-GB" sz="2800" dirty="0" err="1">
                <a:latin typeface="Calibri" panose="020F0502020204030204" pitchFamily="34" charset="0"/>
                <a:ea typeface="Calibri" panose="020F0502020204030204" pitchFamily="34" charset="0"/>
                <a:cs typeface="Calibri" panose="020F0502020204030204" pitchFamily="34" charset="0"/>
              </a:rPr>
              <a:t>fetus</a:t>
            </a:r>
            <a:r>
              <a:rPr lang="en-GB" sz="2800" dirty="0">
                <a:latin typeface="Calibri" panose="020F0502020204030204" pitchFamily="34" charset="0"/>
                <a:ea typeface="Calibri" panose="020F0502020204030204" pitchFamily="34" charset="0"/>
                <a:cs typeface="Calibri" panose="020F0502020204030204" pitchFamily="34"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spcBef>
                <a:spcPts val="0"/>
              </a:spcBef>
              <a:buFont typeface="Courier New" panose="02070309020205020404" pitchFamily="49" charset="0"/>
              <a:buChar char="o"/>
            </a:pPr>
            <a:r>
              <a:rPr lang="en-GB" sz="2800" dirty="0">
                <a:latin typeface="Calibri" panose="020F0502020204030204" pitchFamily="34" charset="0"/>
                <a:ea typeface="Calibri" panose="020F0502020204030204" pitchFamily="34" charset="0"/>
                <a:cs typeface="Calibri" panose="020F0502020204030204" pitchFamily="34" charset="0"/>
              </a:rPr>
              <a:t>To reduce the surface area of the uterus favouring separation of placenta.</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spcBef>
                <a:spcPts val="0"/>
              </a:spcBef>
              <a:buFont typeface="Courier New" panose="02070309020205020404" pitchFamily="49" charset="0"/>
              <a:buChar char="o"/>
            </a:pPr>
            <a:r>
              <a:rPr lang="en-GB" sz="2800" dirty="0">
                <a:latin typeface="Calibri" panose="020F0502020204030204" pitchFamily="34" charset="0"/>
                <a:ea typeface="Calibri" panose="020F0502020204030204" pitchFamily="34" charset="0"/>
                <a:cs typeface="Calibri" panose="020F0502020204030204" pitchFamily="34" charset="0"/>
              </a:rPr>
              <a:t>Effective </a:t>
            </a:r>
            <a:r>
              <a:rPr lang="en-GB" sz="2800" dirty="0" err="1">
                <a:latin typeface="Calibri" panose="020F0502020204030204" pitchFamily="34" charset="0"/>
                <a:ea typeface="Calibri" panose="020F0502020204030204" pitchFamily="34" charset="0"/>
                <a:cs typeface="Calibri" panose="020F0502020204030204" pitchFamily="34" charset="0"/>
              </a:rPr>
              <a:t>hemostasis</a:t>
            </a:r>
            <a:r>
              <a:rPr lang="en-GB" sz="2800" dirty="0">
                <a:latin typeface="Calibri" panose="020F0502020204030204" pitchFamily="34" charset="0"/>
                <a:ea typeface="Calibri" panose="020F0502020204030204" pitchFamily="34" charset="0"/>
                <a:cs typeface="Calibri" panose="020F0502020204030204" pitchFamily="34" charset="0"/>
              </a:rPr>
              <a:t> after the separation of the placenta.</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3108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466" t="4836" r="13401" b="28331"/>
          <a:stretch/>
        </p:blipFill>
        <p:spPr>
          <a:xfrm>
            <a:off x="1503947" y="1179094"/>
            <a:ext cx="8361948" cy="2562727"/>
          </a:xfrm>
          <a:prstGeom prst="rect">
            <a:avLst/>
          </a:prstGeom>
        </p:spPr>
      </p:pic>
      <p:sp>
        <p:nvSpPr>
          <p:cNvPr id="3" name="TextBox 2"/>
          <p:cNvSpPr txBox="1"/>
          <p:nvPr/>
        </p:nvSpPr>
        <p:spPr>
          <a:xfrm>
            <a:off x="1203159" y="3741821"/>
            <a:ext cx="9336504" cy="369332"/>
          </a:xfrm>
          <a:prstGeom prst="rect">
            <a:avLst/>
          </a:prstGeom>
          <a:noFill/>
        </p:spPr>
        <p:txBody>
          <a:bodyPr wrap="square" rtlCol="0">
            <a:spAutoFit/>
          </a:bodyPr>
          <a:lstStyle/>
          <a:p>
            <a:r>
              <a:rPr lang="en-US" b="1" dirty="0" smtClean="0"/>
              <a:t>Phenomenon of contraction and retraction of uterine muscle </a:t>
            </a:r>
            <a:r>
              <a:rPr lang="en-US" b="1" dirty="0" err="1" smtClean="0"/>
              <a:t>fibres</a:t>
            </a:r>
            <a:r>
              <a:rPr lang="en-US" b="1" dirty="0" smtClean="0"/>
              <a:t> during </a:t>
            </a:r>
            <a:r>
              <a:rPr lang="en-US" b="1" dirty="0" err="1" smtClean="0"/>
              <a:t>labour</a:t>
            </a:r>
            <a:endParaRPr lang="en-US" b="1" dirty="0"/>
          </a:p>
        </p:txBody>
      </p:sp>
    </p:spTree>
    <p:extLst>
      <p:ext uri="{BB962C8B-B14F-4D97-AF65-F5344CB8AC3E}">
        <p14:creationId xmlns:p14="http://schemas.microsoft.com/office/powerpoint/2010/main" val="6397712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2104" y="850392"/>
            <a:ext cx="9966960" cy="3738075"/>
          </a:xfrm>
          <a:prstGeom prst="rect">
            <a:avLst/>
          </a:prstGeom>
        </p:spPr>
        <p:txBody>
          <a:bodyPr wrap="square">
            <a:spAutoFit/>
          </a:bodyPr>
          <a:lstStyle/>
          <a:p>
            <a:pPr>
              <a:lnSpc>
                <a:spcPct val="107000"/>
              </a:lnSpc>
              <a:spcAft>
                <a:spcPts val="800"/>
              </a:spcAft>
            </a:pPr>
            <a:r>
              <a:rPr lang="en-GB" sz="3200" b="1" dirty="0">
                <a:latin typeface="Calibri" panose="020F0502020204030204" pitchFamily="34" charset="0"/>
                <a:ea typeface="Calibri" panose="020F0502020204030204" pitchFamily="34" charset="0"/>
                <a:cs typeface="Times New Roman" panose="02020603050405020304" pitchFamily="18" charset="0"/>
              </a:rPr>
              <a:t>Stages of labour</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lgn="just"/>
            <a:r>
              <a:rPr lang="en-GB" sz="2800" dirty="0">
                <a:latin typeface="Calibri" panose="020F0502020204030204" pitchFamily="34" charset="0"/>
                <a:ea typeface="Calibri" panose="020F0502020204030204" pitchFamily="34" charset="0"/>
                <a:cs typeface="Times New Roman" panose="02020603050405020304" pitchFamily="18" charset="0"/>
              </a:rPr>
              <a:t>Traditionally labour was divided into three stages in which specific development occurs. In recent years a fourth stage has been identified as crucial in the birth process. All stages of labour are carefully observed to assess the progress of normal labour. The average length of first and second stages differ between </a:t>
            </a:r>
            <a:r>
              <a:rPr lang="en-GB" sz="2800" dirty="0" err="1">
                <a:latin typeface="Calibri" panose="020F0502020204030204" pitchFamily="34" charset="0"/>
                <a:ea typeface="Calibri" panose="020F0502020204030204" pitchFamily="34" charset="0"/>
                <a:cs typeface="Times New Roman" panose="02020603050405020304" pitchFamily="18" charset="0"/>
              </a:rPr>
              <a:t>primigravida</a:t>
            </a:r>
            <a:r>
              <a:rPr lang="en-GB" sz="2800" dirty="0">
                <a:latin typeface="Calibri" panose="020F0502020204030204" pitchFamily="34" charset="0"/>
                <a:ea typeface="Calibri" panose="020F0502020204030204" pitchFamily="34" charset="0"/>
                <a:cs typeface="Times New Roman" panose="02020603050405020304" pitchFamily="18" charset="0"/>
              </a:rPr>
              <a:t> and multigravida. However, average length of the third stage and fourth stage are similar of both</a:t>
            </a:r>
            <a:r>
              <a:rPr lang="en-GB" sz="2800" dirty="0" smtClean="0">
                <a:latin typeface="Calibri" panose="020F0502020204030204" pitchFamily="34" charset="0"/>
                <a:ea typeface="Calibri" panose="020F0502020204030204" pitchFamily="34" charset="0"/>
                <a:cs typeface="Times New Roman" panose="02020603050405020304" pitchFamily="18" charset="0"/>
              </a:rPr>
              <a:t>.</a:t>
            </a:r>
            <a:endParaRPr lang="en-GB"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4563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2133" y="1444979"/>
            <a:ext cx="10080977" cy="3524683"/>
          </a:xfrm>
          <a:prstGeom prst="rect">
            <a:avLst/>
          </a:prstGeom>
        </p:spPr>
        <p:txBody>
          <a:bodyPr wrap="square">
            <a:spAutoFit/>
          </a:bodyPr>
          <a:lstStyle/>
          <a:p>
            <a:pPr algn="just">
              <a:lnSpc>
                <a:spcPct val="107000"/>
              </a:lnSpc>
              <a:spcAft>
                <a:spcPts val="800"/>
              </a:spcAft>
            </a:pPr>
            <a:r>
              <a:rPr lang="en-GB" sz="2800" b="1" dirty="0">
                <a:latin typeface="Calibri" panose="020F0502020204030204" pitchFamily="34" charset="0"/>
                <a:ea typeface="Calibri" panose="020F0502020204030204" pitchFamily="34" charset="0"/>
                <a:cs typeface="Times New Roman" panose="02020603050405020304" pitchFamily="18" charset="0"/>
              </a:rPr>
              <a:t>First stage/ dilating stage of labour</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800" dirty="0">
                <a:latin typeface="Calibri" panose="020F0502020204030204" pitchFamily="34" charset="0"/>
                <a:ea typeface="Calibri" panose="020F0502020204030204" pitchFamily="34" charset="0"/>
                <a:cs typeface="Times New Roman" panose="02020603050405020304" pitchFamily="18" charset="0"/>
              </a:rPr>
              <a:t>It starts from the </a:t>
            </a:r>
            <a:r>
              <a:rPr lang="en-GB" sz="2800" u="sng" dirty="0">
                <a:latin typeface="Calibri" panose="020F0502020204030204" pitchFamily="34" charset="0"/>
                <a:ea typeface="Calibri" panose="020F0502020204030204" pitchFamily="34" charset="0"/>
                <a:cs typeface="Times New Roman" panose="02020603050405020304" pitchFamily="18" charset="0"/>
              </a:rPr>
              <a:t>onset of true labour pain and ends with full dilatation </a:t>
            </a:r>
            <a:r>
              <a:rPr lang="en-GB" sz="2800" dirty="0">
                <a:latin typeface="Calibri" panose="020F0502020204030204" pitchFamily="34" charset="0"/>
                <a:ea typeface="Calibri" panose="020F0502020204030204" pitchFamily="34" charset="0"/>
                <a:cs typeface="Times New Roman" panose="02020603050405020304" pitchFamily="18" charset="0"/>
              </a:rPr>
              <a:t>of the </a:t>
            </a:r>
            <a:r>
              <a:rPr lang="en-GB" sz="2800" u="sng" dirty="0">
                <a:latin typeface="Calibri" panose="020F0502020204030204" pitchFamily="34" charset="0"/>
                <a:ea typeface="Calibri" panose="020F0502020204030204" pitchFamily="34" charset="0"/>
                <a:cs typeface="Times New Roman" panose="02020603050405020304" pitchFamily="18" charset="0"/>
              </a:rPr>
              <a:t>cervix</a:t>
            </a:r>
            <a:r>
              <a:rPr lang="en-GB" sz="2800" dirty="0">
                <a:latin typeface="Calibri" panose="020F0502020204030204" pitchFamily="34" charset="0"/>
                <a:ea typeface="Calibri" panose="020F0502020204030204" pitchFamily="34" charset="0"/>
                <a:cs typeface="Times New Roman" panose="02020603050405020304" pitchFamily="18" charset="0"/>
              </a:rPr>
              <a:t>. It is, in other words, the “cervical stage” of labour. Its average duration is 12 hours in </a:t>
            </a:r>
            <a:r>
              <a:rPr lang="en-GB" sz="2800" dirty="0" err="1">
                <a:latin typeface="Calibri" panose="020F0502020204030204" pitchFamily="34" charset="0"/>
                <a:ea typeface="Calibri" panose="020F0502020204030204" pitchFamily="34" charset="0"/>
                <a:cs typeface="Times New Roman" panose="02020603050405020304" pitchFamily="18" charset="0"/>
              </a:rPr>
              <a:t>primi</a:t>
            </a:r>
            <a:r>
              <a:rPr lang="en-GB" sz="2800" dirty="0">
                <a:latin typeface="Calibri" panose="020F0502020204030204" pitchFamily="34" charset="0"/>
                <a:ea typeface="Calibri" panose="020F0502020204030204" pitchFamily="34" charset="0"/>
                <a:cs typeface="Times New Roman" panose="02020603050405020304" pitchFamily="18" charset="0"/>
              </a:rPr>
              <a:t>-gravida and 6 hours in multipara.</a:t>
            </a:r>
          </a:p>
          <a:p>
            <a:pPr algn="just">
              <a:lnSpc>
                <a:spcPct val="107000"/>
              </a:lnSpc>
              <a:spcAft>
                <a:spcPts val="800"/>
              </a:spcAft>
            </a:pPr>
            <a:r>
              <a:rPr lang="en-GB" sz="2800" dirty="0"/>
              <a:t>According to reference manual of SBA (2016), duration in </a:t>
            </a:r>
            <a:r>
              <a:rPr lang="en-GB" sz="2800" dirty="0" err="1"/>
              <a:t>primigravida</a:t>
            </a:r>
            <a:r>
              <a:rPr lang="en-GB" sz="2800" dirty="0"/>
              <a:t> is 8-10 hours, and in multipara 6-8 hours (DOHS, 2016)</a:t>
            </a:r>
            <a:endParaRPr lang="en-GB"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1505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ervix Dilation Chart: Signs, Stages And Procedure To Che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9412" y="950495"/>
            <a:ext cx="9420726" cy="5217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391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81462" y="757989"/>
            <a:ext cx="8037095" cy="5354053"/>
          </a:xfrm>
          <a:prstGeom prst="rect">
            <a:avLst/>
          </a:prstGeom>
        </p:spPr>
      </p:pic>
    </p:spTree>
    <p:extLst>
      <p:ext uri="{BB962C8B-B14F-4D97-AF65-F5344CB8AC3E}">
        <p14:creationId xmlns:p14="http://schemas.microsoft.com/office/powerpoint/2010/main" val="167239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8001" y="598311"/>
            <a:ext cx="7661441" cy="5826595"/>
          </a:xfrm>
          <a:prstGeom prst="rect">
            <a:avLst/>
          </a:prstGeom>
        </p:spPr>
        <p:txBody>
          <a:bodyPr wrap="square">
            <a:spAutoFit/>
          </a:bodyPr>
          <a:lstStyle/>
          <a:p>
            <a:pPr algn="just">
              <a:lnSpc>
                <a:spcPct val="107000"/>
              </a:lnSpc>
              <a:spcAft>
                <a:spcPts val="800"/>
              </a:spcAft>
            </a:pPr>
            <a:r>
              <a:rPr lang="en-GB" sz="2800" i="1" dirty="0" smtClean="0">
                <a:latin typeface="Calibri" panose="020F0502020204030204" pitchFamily="34" charset="0"/>
                <a:ea typeface="Calibri" panose="020F0502020204030204" pitchFamily="34" charset="0"/>
                <a:cs typeface="Times New Roman" panose="02020603050405020304" pitchFamily="18" charset="0"/>
              </a:rPr>
              <a:t>		Cont.</a:t>
            </a:r>
          </a:p>
          <a:p>
            <a:pPr marL="457200" indent="-457200" algn="just">
              <a:buFont typeface="Wingdings" panose="05000000000000000000" pitchFamily="2" charset="2"/>
              <a:buChar char="§"/>
            </a:pPr>
            <a:r>
              <a:rPr lang="en-US" sz="2800" dirty="0"/>
              <a:t>The developing fetus has matured to prepare for life outside the </a:t>
            </a:r>
            <a:r>
              <a:rPr lang="en-US" sz="2800" dirty="0" smtClean="0"/>
              <a:t>womb </a:t>
            </a:r>
            <a:r>
              <a:rPr lang="en-GB" sz="2800" dirty="0" smtClean="0">
                <a:latin typeface="Calibri" panose="020F0502020204030204" pitchFamily="34" charset="0"/>
                <a:ea typeface="Calibri" panose="020F0502020204030204" pitchFamily="34" charset="0"/>
                <a:cs typeface="Times New Roman" panose="02020603050405020304" pitchFamily="18" charset="0"/>
              </a:rPr>
              <a:t>for </a:t>
            </a:r>
            <a:r>
              <a:rPr lang="en-GB" sz="2800" dirty="0">
                <a:latin typeface="Calibri" panose="020F0502020204030204" pitchFamily="34" charset="0"/>
                <a:ea typeface="Calibri" panose="020F0502020204030204" pitchFamily="34" charset="0"/>
                <a:cs typeface="Times New Roman" panose="02020603050405020304" pitchFamily="18" charset="0"/>
              </a:rPr>
              <a:t>extra uterine life. Labour and birth represent the end of pregnancy, the beginning of extra-uterine life </a:t>
            </a:r>
            <a:r>
              <a:rPr lang="en-GB" sz="2800" dirty="0" smtClean="0">
                <a:latin typeface="Calibri" panose="020F0502020204030204" pitchFamily="34" charset="0"/>
                <a:ea typeface="Calibri" panose="020F0502020204030204" pitchFamily="34" charset="0"/>
                <a:cs typeface="Times New Roman" panose="02020603050405020304" pitchFamily="18" charset="0"/>
              </a:rPr>
              <a:t>for </a:t>
            </a:r>
            <a:r>
              <a:rPr lang="en-GB" sz="2800" dirty="0">
                <a:latin typeface="Calibri" panose="020F0502020204030204" pitchFamily="34" charset="0"/>
                <a:ea typeface="Calibri" panose="020F0502020204030204" pitchFamily="34" charset="0"/>
                <a:cs typeface="Times New Roman" panose="02020603050405020304" pitchFamily="18" charset="0"/>
              </a:rPr>
              <a:t>new-born, and a change in the lives of the family. </a:t>
            </a:r>
            <a:endParaRPr lang="en-GB" sz="2800" dirty="0" smtClean="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buFont typeface="Wingdings" panose="05000000000000000000" pitchFamily="2" charset="2"/>
              <a:buChar char="§"/>
            </a:pPr>
            <a:r>
              <a:rPr lang="en-GB" sz="2800" dirty="0" smtClean="0">
                <a:latin typeface="Calibri" panose="020F0502020204030204" pitchFamily="34" charset="0"/>
                <a:ea typeface="Calibri" panose="020F0502020204030204" pitchFamily="34" charset="0"/>
                <a:cs typeface="Times New Roman" panose="02020603050405020304" pitchFamily="18" charset="0"/>
              </a:rPr>
              <a:t>The </a:t>
            </a:r>
            <a:r>
              <a:rPr lang="en-GB" sz="2800" dirty="0">
                <a:latin typeface="Calibri" panose="020F0502020204030204" pitchFamily="34" charset="0"/>
                <a:ea typeface="Calibri" panose="020F0502020204030204" pitchFamily="34" charset="0"/>
                <a:cs typeface="Times New Roman" panose="02020603050405020304" pitchFamily="18" charset="0"/>
              </a:rPr>
              <a:t>transition from pregnancy to labour is a sequence of events that begins gradually. </a:t>
            </a:r>
            <a:endParaRPr lang="en-GB" sz="2800" dirty="0" smtClean="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buFont typeface="Wingdings" panose="05000000000000000000" pitchFamily="2" charset="2"/>
              <a:buChar char="§"/>
            </a:pPr>
            <a:r>
              <a:rPr lang="en-GB" sz="2800" dirty="0" smtClean="0">
                <a:latin typeface="Calibri" panose="020F0502020204030204" pitchFamily="34" charset="0"/>
                <a:ea typeface="Calibri" panose="020F0502020204030204" pitchFamily="34" charset="0"/>
                <a:cs typeface="Times New Roman" panose="02020603050405020304" pitchFamily="18" charset="0"/>
              </a:rPr>
              <a:t>Labour </a:t>
            </a:r>
            <a:r>
              <a:rPr lang="en-GB" sz="2800" dirty="0">
                <a:latin typeface="Calibri" panose="020F0502020204030204" pitchFamily="34" charset="0"/>
                <a:ea typeface="Calibri" panose="020F0502020204030204" pitchFamily="34" charset="0"/>
                <a:cs typeface="Times New Roman" panose="02020603050405020304" pitchFamily="18" charset="0"/>
              </a:rPr>
              <a:t>is the natural process by which a viable </a:t>
            </a:r>
            <a:r>
              <a:rPr lang="en-GB" sz="2800" dirty="0" err="1">
                <a:latin typeface="Calibri" panose="020F0502020204030204" pitchFamily="34" charset="0"/>
                <a:ea typeface="Calibri" panose="020F0502020204030204" pitchFamily="34" charset="0"/>
                <a:cs typeface="Times New Roman" panose="02020603050405020304" pitchFamily="18" charset="0"/>
              </a:rPr>
              <a:t>fetus</a:t>
            </a:r>
            <a:r>
              <a:rPr lang="en-GB" sz="2800" dirty="0">
                <a:latin typeface="Calibri" panose="020F0502020204030204" pitchFamily="34" charset="0"/>
                <a:ea typeface="Calibri" panose="020F0502020204030204" pitchFamily="34" charset="0"/>
                <a:cs typeface="Times New Roman" panose="02020603050405020304" pitchFamily="18" charset="0"/>
              </a:rPr>
              <a:t> is expelled from the uterus. It varies greatly in duration, severity and risk involved in the mother and </a:t>
            </a:r>
            <a:r>
              <a:rPr lang="en-GB" sz="2800" dirty="0" err="1">
                <a:latin typeface="Calibri" panose="020F0502020204030204" pitchFamily="34" charset="0"/>
                <a:ea typeface="Calibri" panose="020F0502020204030204" pitchFamily="34" charset="0"/>
                <a:cs typeface="Times New Roman" panose="02020603050405020304" pitchFamily="18" charset="0"/>
              </a:rPr>
              <a:t>fetus</a:t>
            </a:r>
            <a:r>
              <a:rPr lang="en-GB" sz="2800" dirty="0">
                <a:latin typeface="Calibri" panose="020F0502020204030204" pitchFamily="34"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8386012" y="1556934"/>
            <a:ext cx="3466838" cy="3639627"/>
          </a:xfrm>
          <a:prstGeom prst="rect">
            <a:avLst/>
          </a:prstGeom>
        </p:spPr>
      </p:pic>
    </p:spTree>
    <p:extLst>
      <p:ext uri="{BB962C8B-B14F-4D97-AF65-F5344CB8AC3E}">
        <p14:creationId xmlns:p14="http://schemas.microsoft.com/office/powerpoint/2010/main" val="80526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896112"/>
            <a:ext cx="10460736" cy="5097549"/>
          </a:xfrm>
          <a:prstGeom prst="rect">
            <a:avLst/>
          </a:prstGeom>
        </p:spPr>
        <p:txBody>
          <a:bodyPr wrap="square">
            <a:spAutoFit/>
          </a:bodyPr>
          <a:lstStyle/>
          <a:p>
            <a:pPr algn="just">
              <a:lnSpc>
                <a:spcPct val="107000"/>
              </a:lnSpc>
              <a:spcAft>
                <a:spcPts val="800"/>
              </a:spcAft>
            </a:pPr>
            <a:r>
              <a:rPr lang="en-GB" sz="2800" b="1" dirty="0">
                <a:latin typeface="Calibri" panose="020F0502020204030204" pitchFamily="34" charset="0"/>
                <a:ea typeface="Calibri" panose="020F0502020204030204" pitchFamily="34" charset="0"/>
                <a:cs typeface="Times New Roman" panose="02020603050405020304" pitchFamily="18" charset="0"/>
              </a:rPr>
              <a:t>There are three phases in first stage of labour</a:t>
            </a:r>
          </a:p>
          <a:p>
            <a:pPr algn="just">
              <a:lnSpc>
                <a:spcPct val="107000"/>
              </a:lnSpc>
              <a:spcAft>
                <a:spcPts val="800"/>
              </a:spcAft>
            </a:pPr>
            <a:r>
              <a:rPr lang="en-GB" sz="2800" b="1" dirty="0">
                <a:latin typeface="Calibri" panose="020F0502020204030204" pitchFamily="34" charset="0"/>
                <a:ea typeface="Calibri" panose="020F0502020204030204" pitchFamily="34" charset="0"/>
                <a:cs typeface="Times New Roman" panose="02020603050405020304" pitchFamily="18" charset="0"/>
              </a:rPr>
              <a:t>The latent </a:t>
            </a:r>
            <a:r>
              <a:rPr lang="en-GB" sz="2800" b="1" dirty="0" smtClean="0">
                <a:latin typeface="Calibri" panose="020F0502020204030204" pitchFamily="34" charset="0"/>
                <a:ea typeface="Calibri" panose="020F0502020204030204" pitchFamily="34" charset="0"/>
                <a:cs typeface="Times New Roman" panose="02020603050405020304" pitchFamily="18" charset="0"/>
              </a:rPr>
              <a:t>phase: </a:t>
            </a:r>
          </a:p>
          <a:p>
            <a:pPr algn="just"/>
            <a:r>
              <a:rPr lang="en-GB" sz="2800" dirty="0" smtClean="0">
                <a:latin typeface="Calibri" panose="020F0502020204030204" pitchFamily="34" charset="0"/>
                <a:ea typeface="Calibri" panose="020F0502020204030204" pitchFamily="34" charset="0"/>
                <a:cs typeface="Times New Roman" panose="02020603050405020304" pitchFamily="18" charset="0"/>
              </a:rPr>
              <a:t>It is the early</a:t>
            </a:r>
            <a:r>
              <a:rPr lang="en-GB" sz="2800" dirty="0">
                <a:latin typeface="Calibri" panose="020F0502020204030204" pitchFamily="34" charset="0"/>
                <a:ea typeface="Calibri" panose="020F0502020204030204" pitchFamily="34" charset="0"/>
                <a:cs typeface="Times New Roman" panose="02020603050405020304" pitchFamily="18" charset="0"/>
              </a:rPr>
              <a:t>, slow part of labour, which begins with the</a:t>
            </a:r>
            <a:r>
              <a:rPr lang="en-GB" sz="2800" b="1" dirty="0">
                <a:latin typeface="Calibri" panose="020F0502020204030204" pitchFamily="34" charset="0"/>
                <a:ea typeface="Calibri" panose="020F0502020204030204" pitchFamily="34" charset="0"/>
                <a:cs typeface="Times New Roman" panose="02020603050405020304" pitchFamily="18" charset="0"/>
              </a:rPr>
              <a:t> </a:t>
            </a:r>
            <a:r>
              <a:rPr lang="en-GB" sz="2800" dirty="0">
                <a:latin typeface="Calibri" panose="020F0502020204030204" pitchFamily="34" charset="0"/>
                <a:ea typeface="Calibri" panose="020F0502020204030204" pitchFamily="34" charset="0"/>
                <a:cs typeface="Times New Roman" panose="02020603050405020304" pitchFamily="18" charset="0"/>
              </a:rPr>
              <a:t>onset of regular contractions and last until cervix is dilated 4 cm</a:t>
            </a:r>
            <a:r>
              <a:rPr lang="en-GB" sz="2800" dirty="0" smtClean="0">
                <a:latin typeface="Calibri" panose="020F0502020204030204" pitchFamily="34" charset="0"/>
                <a:ea typeface="Calibri" panose="020F0502020204030204" pitchFamily="34" charset="0"/>
                <a:cs typeface="Times New Roman" panose="02020603050405020304" pitchFamily="18" charset="0"/>
              </a:rPr>
              <a:t>. </a:t>
            </a:r>
            <a:r>
              <a:rPr lang="en-GB" sz="2800" dirty="0">
                <a:latin typeface="Calibri" panose="020F0502020204030204" pitchFamily="34" charset="0"/>
                <a:ea typeface="Calibri" panose="020F0502020204030204" pitchFamily="34" charset="0"/>
                <a:cs typeface="Times New Roman" panose="02020603050405020304" pitchFamily="18" charset="0"/>
              </a:rPr>
              <a:t>It is prior to active</a:t>
            </a:r>
            <a:r>
              <a:rPr lang="en-GB" sz="2800" b="1" dirty="0">
                <a:latin typeface="Calibri" panose="020F0502020204030204" pitchFamily="34" charset="0"/>
                <a:ea typeface="Calibri" panose="020F0502020204030204" pitchFamily="34" charset="0"/>
                <a:cs typeface="Times New Roman" panose="02020603050405020304" pitchFamily="18" charset="0"/>
              </a:rPr>
              <a:t> </a:t>
            </a:r>
            <a:r>
              <a:rPr lang="en-GB" sz="2800" dirty="0">
                <a:latin typeface="Calibri" panose="020F0502020204030204" pitchFamily="34" charset="0"/>
                <a:ea typeface="Calibri" panose="020F0502020204030204" pitchFamily="34" charset="0"/>
                <a:cs typeface="Times New Roman" panose="02020603050405020304" pitchFamily="18" charset="0"/>
              </a:rPr>
              <a:t>phase of first stage of labour</a:t>
            </a:r>
            <a:r>
              <a:rPr lang="en-GB" sz="2800" dirty="0" smtClean="0">
                <a:latin typeface="Calibri" panose="020F0502020204030204" pitchFamily="34" charset="0"/>
                <a:ea typeface="Calibri" panose="020F0502020204030204" pitchFamily="34" charset="0"/>
                <a:cs typeface="Times New Roman" panose="02020603050405020304" pitchFamily="18" charset="0"/>
              </a:rPr>
              <a:t>.</a:t>
            </a:r>
          </a:p>
          <a:p>
            <a:pPr algn="just"/>
            <a:r>
              <a:rPr lang="en-GB" sz="2800" dirty="0" smtClean="0">
                <a:latin typeface="Calibri" panose="020F0502020204030204" pitchFamily="34" charset="0"/>
                <a:ea typeface="Calibri" panose="020F0502020204030204" pitchFamily="34" charset="0"/>
                <a:cs typeface="Times New Roman" panose="02020603050405020304" pitchFamily="18" charset="0"/>
              </a:rPr>
              <a:t> </a:t>
            </a:r>
            <a:r>
              <a:rPr lang="en-GB" sz="2800" dirty="0">
                <a:latin typeface="Calibri" panose="020F0502020204030204" pitchFamily="34" charset="0"/>
                <a:ea typeface="Calibri" panose="020F0502020204030204" pitchFamily="34" charset="0"/>
                <a:cs typeface="Times New Roman" panose="02020603050405020304" pitchFamily="18" charset="0"/>
              </a:rPr>
              <a:t>It may last 6-8 hours in the first time mother</a:t>
            </a:r>
            <a:r>
              <a:rPr lang="en-GB" sz="2800" b="1" dirty="0">
                <a:latin typeface="Calibri" panose="020F0502020204030204" pitchFamily="34" charset="0"/>
                <a:ea typeface="Calibri" panose="020F0502020204030204" pitchFamily="34" charset="0"/>
                <a:cs typeface="Times New Roman" panose="02020603050405020304" pitchFamily="18" charset="0"/>
              </a:rPr>
              <a:t> </a:t>
            </a:r>
            <a:r>
              <a:rPr lang="en-GB" sz="2800" dirty="0">
                <a:latin typeface="Calibri" panose="020F0502020204030204" pitchFamily="34" charset="0"/>
                <a:ea typeface="Calibri" panose="020F0502020204030204" pitchFamily="34" charset="0"/>
                <a:cs typeface="Times New Roman" panose="02020603050405020304" pitchFamily="18" charset="0"/>
              </a:rPr>
              <a:t>(</a:t>
            </a:r>
            <a:r>
              <a:rPr lang="en-GB" sz="2800" dirty="0" err="1">
                <a:latin typeface="Calibri" panose="020F0502020204030204" pitchFamily="34" charset="0"/>
                <a:ea typeface="Calibri" panose="020F0502020204030204" pitchFamily="34" charset="0"/>
                <a:cs typeface="Times New Roman" panose="02020603050405020304" pitchFamily="18" charset="0"/>
              </a:rPr>
              <a:t>primigravida</a:t>
            </a:r>
            <a:r>
              <a:rPr lang="en-GB" sz="2800" dirty="0">
                <a:latin typeface="Calibri" panose="020F0502020204030204" pitchFamily="34" charset="0"/>
                <a:ea typeface="Calibri" panose="020F0502020204030204" pitchFamily="34" charset="0"/>
                <a:cs typeface="Times New Roman" panose="02020603050405020304" pitchFamily="18" charset="0"/>
              </a:rPr>
              <a:t>), the cervix dilates 0-4 cm and cervical canal shortens from 3 cm long to</a:t>
            </a:r>
            <a:r>
              <a:rPr lang="en-GB" sz="2800" b="1" dirty="0">
                <a:latin typeface="Calibri" panose="020F0502020204030204" pitchFamily="34" charset="0"/>
                <a:ea typeface="Calibri" panose="020F0502020204030204" pitchFamily="34" charset="0"/>
                <a:cs typeface="Times New Roman" panose="02020603050405020304" pitchFamily="18" charset="0"/>
              </a:rPr>
              <a:t> </a:t>
            </a:r>
            <a:r>
              <a:rPr lang="en-GB" sz="2800" dirty="0">
                <a:latin typeface="Calibri" panose="020F0502020204030204" pitchFamily="34" charset="0"/>
                <a:ea typeface="Calibri" panose="020F0502020204030204" pitchFamily="34" charset="0"/>
                <a:cs typeface="Times New Roman" panose="02020603050405020304" pitchFamily="18" charset="0"/>
              </a:rPr>
              <a:t>less than 0.5 cm long. </a:t>
            </a:r>
            <a:endParaRPr lang="en-GB" sz="2800" dirty="0" smtClean="0">
              <a:latin typeface="Calibri" panose="020F0502020204030204" pitchFamily="34" charset="0"/>
              <a:ea typeface="Calibri" panose="020F0502020204030204" pitchFamily="34" charset="0"/>
              <a:cs typeface="Times New Roman" panose="02020603050405020304" pitchFamily="18" charset="0"/>
            </a:endParaRPr>
          </a:p>
          <a:p>
            <a:pPr algn="just"/>
            <a:r>
              <a:rPr lang="en-GB" sz="2800" dirty="0" smtClean="0">
                <a:latin typeface="Calibri" panose="020F0502020204030204" pitchFamily="34" charset="0"/>
                <a:ea typeface="Calibri" panose="020F0502020204030204" pitchFamily="34" charset="0"/>
                <a:cs typeface="Times New Roman" panose="02020603050405020304" pitchFamily="18" charset="0"/>
              </a:rPr>
              <a:t>The </a:t>
            </a:r>
            <a:r>
              <a:rPr lang="en-GB" sz="2800" dirty="0">
                <a:latin typeface="Calibri" panose="020F0502020204030204" pitchFamily="34" charset="0"/>
                <a:ea typeface="Calibri" panose="020F0502020204030204" pitchFamily="34" charset="0"/>
                <a:cs typeface="Times New Roman" panose="02020603050405020304" pitchFamily="18" charset="0"/>
              </a:rPr>
              <a:t>uterine contractions occur about every 10-15 minutes and</a:t>
            </a:r>
            <a:r>
              <a:rPr lang="en-GB" sz="2800" b="1" dirty="0">
                <a:latin typeface="Calibri" panose="020F0502020204030204" pitchFamily="34" charset="0"/>
                <a:ea typeface="Calibri" panose="020F0502020204030204" pitchFamily="34" charset="0"/>
                <a:cs typeface="Times New Roman" panose="02020603050405020304" pitchFamily="18" charset="0"/>
              </a:rPr>
              <a:t> </a:t>
            </a:r>
            <a:r>
              <a:rPr lang="en-GB" sz="2800" dirty="0">
                <a:latin typeface="Calibri" panose="020F0502020204030204" pitchFamily="34" charset="0"/>
                <a:ea typeface="Calibri" panose="020F0502020204030204" pitchFamily="34" charset="0"/>
                <a:cs typeface="Times New Roman" panose="02020603050405020304" pitchFamily="18" charset="0"/>
              </a:rPr>
              <a:t>lasts about 15 - 20 seconds. The woman feels that she is able to cope with discomfort.</a:t>
            </a:r>
            <a:r>
              <a:rPr lang="en-GB" sz="2800" b="1" dirty="0">
                <a:latin typeface="Calibri" panose="020F0502020204030204" pitchFamily="34" charset="0"/>
                <a:ea typeface="Calibri" panose="020F0502020204030204" pitchFamily="34" charset="0"/>
                <a:cs typeface="Times New Roman" panose="02020603050405020304" pitchFamily="18" charset="0"/>
              </a:rPr>
              <a:t> </a:t>
            </a:r>
            <a:r>
              <a:rPr lang="en-GB" sz="2800" dirty="0">
                <a:latin typeface="Calibri" panose="020F0502020204030204" pitchFamily="34" charset="0"/>
                <a:ea typeface="Calibri" panose="020F0502020204030204" pitchFamily="34" charset="0"/>
                <a:cs typeface="Times New Roman" panose="02020603050405020304" pitchFamily="18" charset="0"/>
              </a:rPr>
              <a:t>She is often talkative and smiling.</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70492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8408" y="896113"/>
            <a:ext cx="10433304" cy="5395708"/>
          </a:xfrm>
          <a:prstGeom prst="rect">
            <a:avLst/>
          </a:prstGeom>
        </p:spPr>
        <p:txBody>
          <a:bodyPr wrap="square">
            <a:spAutoFit/>
          </a:bodyPr>
          <a:lstStyle/>
          <a:p>
            <a:pPr algn="just">
              <a:lnSpc>
                <a:spcPct val="107000"/>
              </a:lnSpc>
              <a:spcAft>
                <a:spcPts val="800"/>
              </a:spcAft>
            </a:pPr>
            <a:r>
              <a:rPr lang="en-GB" sz="2800" b="1" dirty="0">
                <a:latin typeface="Calibri" panose="020F0502020204030204" pitchFamily="34" charset="0"/>
                <a:ea typeface="Calibri" panose="020F0502020204030204" pitchFamily="34" charset="0"/>
                <a:cs typeface="Times New Roman" panose="02020603050405020304" pitchFamily="18" charset="0"/>
              </a:rPr>
              <a:t>The active phase:</a:t>
            </a:r>
            <a:r>
              <a:rPr lang="en-GB" sz="2800" dirty="0">
                <a:latin typeface="Calibri" panose="020F0502020204030204" pitchFamily="34" charset="0"/>
                <a:ea typeface="Calibri" panose="020F0502020204030204" pitchFamily="34" charset="0"/>
                <a:cs typeface="Times New Roman" panose="02020603050405020304" pitchFamily="18" charset="0"/>
              </a:rPr>
              <a:t> </a:t>
            </a:r>
            <a:endParaRPr lang="en-GB" sz="2800" dirty="0" smtClean="0">
              <a:latin typeface="Calibri" panose="020F0502020204030204" pitchFamily="34" charset="0"/>
              <a:ea typeface="Calibri" panose="020F0502020204030204" pitchFamily="34" charset="0"/>
              <a:cs typeface="Times New Roman" panose="02020603050405020304" pitchFamily="18" charset="0"/>
            </a:endParaRPr>
          </a:p>
          <a:p>
            <a:pPr algn="just"/>
            <a:r>
              <a:rPr lang="en-GB" sz="2800" dirty="0">
                <a:latin typeface="Calibri" panose="020F0502020204030204" pitchFamily="34" charset="0"/>
                <a:ea typeface="Calibri" panose="020F0502020204030204" pitchFamily="34" charset="0"/>
                <a:cs typeface="Times New Roman" panose="02020603050405020304" pitchFamily="18" charset="0"/>
              </a:rPr>
              <a:t>T</a:t>
            </a:r>
            <a:r>
              <a:rPr lang="en-GB" sz="2800" dirty="0" smtClean="0">
                <a:latin typeface="Calibri" panose="020F0502020204030204" pitchFamily="34" charset="0"/>
                <a:ea typeface="Calibri" panose="020F0502020204030204" pitchFamily="34" charset="0"/>
                <a:cs typeface="Times New Roman" panose="02020603050405020304" pitchFamily="18" charset="0"/>
              </a:rPr>
              <a:t>he </a:t>
            </a:r>
            <a:r>
              <a:rPr lang="en-GB" sz="2800" dirty="0">
                <a:latin typeface="Calibri" panose="020F0502020204030204" pitchFamily="34" charset="0"/>
                <a:ea typeface="Calibri" panose="020F0502020204030204" pitchFamily="34" charset="0"/>
                <a:cs typeface="Times New Roman" panose="02020603050405020304" pitchFamily="18" charset="0"/>
              </a:rPr>
              <a:t>time when the cervix undergoes more rapid dilatation. This begins when the cervix dilates 4 cm and presence of rhythmic uterine contraction. It completes when the cervix is fully dilated (10 cm). </a:t>
            </a:r>
            <a:endParaRPr lang="en-GB" sz="2800" dirty="0" smtClean="0">
              <a:latin typeface="Calibri" panose="020F0502020204030204" pitchFamily="34" charset="0"/>
              <a:ea typeface="Calibri" panose="020F0502020204030204" pitchFamily="34" charset="0"/>
              <a:cs typeface="Times New Roman" panose="02020603050405020304" pitchFamily="18" charset="0"/>
            </a:endParaRPr>
          </a:p>
          <a:p>
            <a:pPr algn="just"/>
            <a:r>
              <a:rPr lang="en-GB" sz="2800" dirty="0" smtClean="0">
                <a:latin typeface="Calibri" panose="020F0502020204030204" pitchFamily="34" charset="0"/>
                <a:ea typeface="Calibri" panose="020F0502020204030204" pitchFamily="34" charset="0"/>
                <a:cs typeface="Times New Roman" panose="02020603050405020304" pitchFamily="18" charset="0"/>
              </a:rPr>
              <a:t>This </a:t>
            </a:r>
            <a:r>
              <a:rPr lang="en-GB" sz="2800" dirty="0">
                <a:latin typeface="Calibri" panose="020F0502020204030204" pitchFamily="34" charset="0"/>
                <a:ea typeface="Calibri" panose="020F0502020204030204" pitchFamily="34" charset="0"/>
                <a:cs typeface="Times New Roman" panose="02020603050405020304" pitchFamily="18" charset="0"/>
              </a:rPr>
              <a:t>phase causes the woman different degree of discomfort. The contractions are stronger and last longer, with the result that cervical dilatation progresses. The duration of contraction increases to 30 to 45 seconds and 5 minute apart, and moderate to strong intensity</a:t>
            </a:r>
            <a:r>
              <a:rPr lang="en-GB" sz="2800" dirty="0" smtClean="0">
                <a:latin typeface="Calibri" panose="020F0502020204030204" pitchFamily="34" charset="0"/>
                <a:ea typeface="Calibri" panose="020F0502020204030204" pitchFamily="34" charset="0"/>
                <a:cs typeface="Times New Roman" panose="02020603050405020304" pitchFamily="18" charset="0"/>
              </a:rPr>
              <a:t>.</a:t>
            </a:r>
          </a:p>
          <a:p>
            <a:pPr algn="just"/>
            <a:r>
              <a:rPr lang="en-GB" sz="2800" dirty="0" smtClean="0">
                <a:latin typeface="Calibri" panose="020F0502020204030204" pitchFamily="34" charset="0"/>
                <a:ea typeface="Calibri" panose="020F0502020204030204" pitchFamily="34" charset="0"/>
                <a:cs typeface="Times New Roman" panose="02020603050405020304" pitchFamily="18" charset="0"/>
              </a:rPr>
              <a:t> </a:t>
            </a:r>
            <a:r>
              <a:rPr lang="en-GB" sz="2800" dirty="0">
                <a:latin typeface="Calibri" panose="020F0502020204030204" pitchFamily="34" charset="0"/>
                <a:ea typeface="Calibri" panose="020F0502020204030204" pitchFamily="34" charset="0"/>
                <a:cs typeface="Times New Roman" panose="02020603050405020304" pitchFamily="18" charset="0"/>
              </a:rPr>
              <a:t>During this phase the woman can be assisted in her breathing technique and relaxation. She may continue to ambulate until she is uncomfortable or until membrane rupture. As her contraction increases, her anxiety and discomfort increases.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0778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0763"/>
          <a:stretch/>
        </p:blipFill>
        <p:spPr>
          <a:xfrm>
            <a:off x="1253067" y="1236062"/>
            <a:ext cx="9945512" cy="5398099"/>
          </a:xfrm>
          <a:prstGeom prst="rect">
            <a:avLst/>
          </a:prstGeom>
        </p:spPr>
      </p:pic>
    </p:spTree>
    <p:extLst>
      <p:ext uri="{BB962C8B-B14F-4D97-AF65-F5344CB8AC3E}">
        <p14:creationId xmlns:p14="http://schemas.microsoft.com/office/powerpoint/2010/main" val="3135907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6968" y="530352"/>
            <a:ext cx="10232136" cy="5573962"/>
          </a:xfrm>
          <a:prstGeom prst="rect">
            <a:avLst/>
          </a:prstGeom>
        </p:spPr>
        <p:txBody>
          <a:bodyPr wrap="square">
            <a:spAutoFit/>
          </a:bodyPr>
          <a:lstStyle/>
          <a:p>
            <a:pPr algn="just">
              <a:lnSpc>
                <a:spcPct val="107000"/>
              </a:lnSpc>
              <a:spcAft>
                <a:spcPts val="800"/>
              </a:spcAft>
            </a:pPr>
            <a:r>
              <a:rPr lang="en-GB" sz="2800" b="1" dirty="0">
                <a:latin typeface="Calibri" panose="020F0502020204030204" pitchFamily="34" charset="0"/>
                <a:ea typeface="Calibri" panose="020F0502020204030204" pitchFamily="34" charset="0"/>
                <a:cs typeface="Times New Roman" panose="02020603050405020304" pitchFamily="18" charset="0"/>
              </a:rPr>
              <a:t>The transition phase</a:t>
            </a:r>
            <a:r>
              <a:rPr lang="en-GB" sz="2800" dirty="0">
                <a:latin typeface="Calibri" panose="020F0502020204030204" pitchFamily="34" charset="0"/>
                <a:ea typeface="Calibri" panose="020F0502020204030204" pitchFamily="34" charset="0"/>
                <a:cs typeface="Times New Roman" panose="02020603050405020304" pitchFamily="18" charset="0"/>
              </a:rPr>
              <a:t>: </a:t>
            </a:r>
            <a:endParaRPr lang="en-GB" sz="28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800" dirty="0" smtClean="0">
                <a:latin typeface="Calibri" panose="020F0502020204030204" pitchFamily="34" charset="0"/>
                <a:ea typeface="Calibri" panose="020F0502020204030204" pitchFamily="34" charset="0"/>
                <a:cs typeface="Times New Roman" panose="02020603050405020304" pitchFamily="18" charset="0"/>
              </a:rPr>
              <a:t>The </a:t>
            </a:r>
            <a:r>
              <a:rPr lang="en-GB" sz="2800" dirty="0">
                <a:latin typeface="Calibri" panose="020F0502020204030204" pitchFamily="34" charset="0"/>
                <a:ea typeface="Calibri" panose="020F0502020204030204" pitchFamily="34" charset="0"/>
                <a:cs typeface="Times New Roman" panose="02020603050405020304" pitchFamily="18" charset="0"/>
              </a:rPr>
              <a:t>last part of the first phase. It is the stage of labour when the cervix is from around 8 to 10 cm dilated</a:t>
            </a:r>
            <a:r>
              <a:rPr lang="en-GB" sz="28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en-GB" sz="2800" dirty="0" smtClean="0">
                <a:latin typeface="Calibri" panose="020F0502020204030204" pitchFamily="34" charset="0"/>
                <a:ea typeface="Calibri" panose="020F0502020204030204" pitchFamily="34" charset="0"/>
                <a:cs typeface="Times New Roman" panose="02020603050405020304" pitchFamily="18" charset="0"/>
              </a:rPr>
              <a:t> </a:t>
            </a:r>
            <a:r>
              <a:rPr lang="en-GB" sz="2800" dirty="0">
                <a:latin typeface="Calibri" panose="020F0502020204030204" pitchFamily="34" charset="0"/>
                <a:ea typeface="Calibri" panose="020F0502020204030204" pitchFamily="34" charset="0"/>
                <a:cs typeface="Times New Roman" panose="02020603050405020304" pitchFamily="18" charset="0"/>
              </a:rPr>
              <a:t>Cervical dilatation continuous at slower rate but becomes complete. The contractions become more frequent and, longer and stronger</a:t>
            </a:r>
            <a:r>
              <a:rPr lang="en-GB" sz="28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en-GB" sz="2800" dirty="0" smtClean="0">
                <a:latin typeface="Calibri" panose="020F0502020204030204" pitchFamily="34" charset="0"/>
                <a:ea typeface="Calibri" panose="020F0502020204030204" pitchFamily="34" charset="0"/>
                <a:cs typeface="Times New Roman" panose="02020603050405020304" pitchFamily="18" charset="0"/>
              </a:rPr>
              <a:t> </a:t>
            </a:r>
            <a:r>
              <a:rPr lang="en-GB" sz="2800" dirty="0">
                <a:latin typeface="Calibri" panose="020F0502020204030204" pitchFamily="34" charset="0"/>
                <a:ea typeface="Calibri" panose="020F0502020204030204" pitchFamily="34" charset="0"/>
                <a:cs typeface="Times New Roman" panose="02020603050405020304" pitchFamily="18" charset="0"/>
              </a:rPr>
              <a:t>During this phase, the woman may exhibit decreased ability to cope with her contractions and pain. Often, woman becomes very restless and frequently changing position. </a:t>
            </a:r>
            <a:endParaRPr lang="en-GB" sz="28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800" dirty="0" smtClean="0">
                <a:latin typeface="Calibri" panose="020F0502020204030204" pitchFamily="34" charset="0"/>
                <a:ea typeface="Calibri" panose="020F0502020204030204" pitchFamily="34" charset="0"/>
                <a:cs typeface="Times New Roman" panose="02020603050405020304" pitchFamily="18" charset="0"/>
              </a:rPr>
              <a:t>It </a:t>
            </a:r>
            <a:r>
              <a:rPr lang="en-GB" sz="2800" dirty="0">
                <a:latin typeface="Calibri" panose="020F0502020204030204" pitchFamily="34" charset="0"/>
                <a:ea typeface="Calibri" panose="020F0502020204030204" pitchFamily="34" charset="0"/>
                <a:cs typeface="Times New Roman" panose="02020603050405020304" pitchFamily="18" charset="0"/>
              </a:rPr>
              <a:t>is crucial that nurse should stay with the woman at this time for backup. She may become nauseated and even vomit. Also she may become irritable and not want to be touched during her contraction.</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1857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9536" y="603504"/>
            <a:ext cx="10085832" cy="4964821"/>
          </a:xfrm>
          <a:prstGeom prst="rect">
            <a:avLst/>
          </a:prstGeom>
        </p:spPr>
        <p:txBody>
          <a:bodyPr wrap="square">
            <a:spAutoFit/>
          </a:bodyPr>
          <a:lstStyle/>
          <a:p>
            <a:pPr algn="just">
              <a:lnSpc>
                <a:spcPct val="107000"/>
              </a:lnSpc>
              <a:spcAft>
                <a:spcPts val="800"/>
              </a:spcAft>
            </a:pPr>
            <a:r>
              <a:rPr lang="en-GB" sz="2800" b="1" dirty="0">
                <a:latin typeface="Calibri" panose="020F0502020204030204" pitchFamily="34" charset="0"/>
                <a:ea typeface="Calibri" panose="020F0502020204030204" pitchFamily="34" charset="0"/>
                <a:cs typeface="Times New Roman" panose="02020603050405020304" pitchFamily="18" charset="0"/>
              </a:rPr>
              <a:t>Second stage</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algn="just"/>
            <a:r>
              <a:rPr lang="en-GB" sz="2800" dirty="0">
                <a:latin typeface="Calibri" panose="020F0502020204030204" pitchFamily="34" charset="0"/>
                <a:ea typeface="Calibri" panose="020F0502020204030204" pitchFamily="34" charset="0"/>
                <a:cs typeface="Times New Roman" panose="02020603050405020304" pitchFamily="18" charset="0"/>
              </a:rPr>
              <a:t> It starts from the full dilatation of the cervix (not from the rupture of the membranes) and ends with expulsion of the </a:t>
            </a:r>
            <a:r>
              <a:rPr lang="en-GB" sz="2800" dirty="0" err="1">
                <a:latin typeface="Calibri" panose="020F0502020204030204" pitchFamily="34" charset="0"/>
                <a:ea typeface="Calibri" panose="020F0502020204030204" pitchFamily="34" charset="0"/>
                <a:cs typeface="Times New Roman" panose="02020603050405020304" pitchFamily="18" charset="0"/>
              </a:rPr>
              <a:t>fetus</a:t>
            </a:r>
            <a:r>
              <a:rPr lang="en-GB" sz="2800" dirty="0">
                <a:latin typeface="Calibri" panose="020F0502020204030204" pitchFamily="34" charset="0"/>
                <a:ea typeface="Calibri" panose="020F0502020204030204" pitchFamily="34" charset="0"/>
                <a:cs typeface="Times New Roman" panose="02020603050405020304" pitchFamily="18" charset="0"/>
              </a:rPr>
              <a:t> from the birth canal. Its average duration is 2 hours in </a:t>
            </a:r>
            <a:r>
              <a:rPr lang="en-GB" sz="2800" dirty="0" err="1">
                <a:latin typeface="Calibri" panose="020F0502020204030204" pitchFamily="34" charset="0"/>
                <a:ea typeface="Calibri" panose="020F0502020204030204" pitchFamily="34" charset="0"/>
                <a:cs typeface="Times New Roman" panose="02020603050405020304" pitchFamily="18" charset="0"/>
              </a:rPr>
              <a:t>primigravida</a:t>
            </a:r>
            <a:r>
              <a:rPr lang="en-GB" sz="2800" dirty="0">
                <a:latin typeface="Calibri" panose="020F0502020204030204" pitchFamily="34" charset="0"/>
                <a:ea typeface="Calibri" panose="020F0502020204030204" pitchFamily="34" charset="0"/>
                <a:cs typeface="Times New Roman" panose="02020603050405020304" pitchFamily="18" charset="0"/>
              </a:rPr>
              <a:t> and 30 minute in multigravida.</a:t>
            </a:r>
          </a:p>
          <a:p>
            <a:pPr algn="just"/>
            <a:r>
              <a:rPr lang="en-GB" sz="2800" dirty="0">
                <a:latin typeface="Calibri" panose="020F0502020204030204" pitchFamily="34" charset="0"/>
                <a:ea typeface="Calibri" panose="020F0502020204030204" pitchFamily="34" charset="0"/>
                <a:cs typeface="Times New Roman" panose="02020603050405020304" pitchFamily="18" charset="0"/>
              </a:rPr>
              <a:t>It has got two phases—</a:t>
            </a:r>
          </a:p>
          <a:p>
            <a:pPr marL="342900" lvl="0" indent="-342900" algn="just">
              <a:buFont typeface="+mj-lt"/>
              <a:buAutoNum type="arabicPeriod"/>
            </a:pPr>
            <a:r>
              <a:rPr lang="en-GB" sz="2800" dirty="0">
                <a:latin typeface="Calibri" panose="020F0502020204030204" pitchFamily="34" charset="0"/>
                <a:ea typeface="Calibri" panose="020F0502020204030204" pitchFamily="34" charset="0"/>
                <a:cs typeface="Times New Roman" panose="02020603050405020304" pitchFamily="18" charset="0"/>
              </a:rPr>
              <a:t>The propulsive phase—starts from full dilatation up to the descent of the presenting part to the pelvic floor. </a:t>
            </a:r>
          </a:p>
          <a:p>
            <a:pPr marL="342900" lvl="0" indent="-342900" algn="just">
              <a:buFont typeface="+mj-lt"/>
              <a:buAutoNum type="arabicPeriod"/>
            </a:pPr>
            <a:r>
              <a:rPr lang="en-GB" sz="2800" dirty="0">
                <a:latin typeface="Calibri" panose="020F0502020204030204" pitchFamily="34" charset="0"/>
                <a:ea typeface="Calibri" panose="020F0502020204030204" pitchFamily="34" charset="0"/>
                <a:cs typeface="Times New Roman" panose="02020603050405020304" pitchFamily="18" charset="0"/>
              </a:rPr>
              <a:t>The expulsive phase is distinguished by maternal bearing down efforts and ends with delivery of the baby. Its average duration is 2 hours in </a:t>
            </a:r>
            <a:r>
              <a:rPr lang="en-GB" sz="2800" dirty="0" err="1">
                <a:latin typeface="Calibri" panose="020F0502020204030204" pitchFamily="34" charset="0"/>
                <a:ea typeface="Calibri" panose="020F0502020204030204" pitchFamily="34" charset="0"/>
                <a:cs typeface="Times New Roman" panose="02020603050405020304" pitchFamily="18" charset="0"/>
              </a:rPr>
              <a:t>primigravida</a:t>
            </a:r>
            <a:r>
              <a:rPr lang="en-GB" sz="2800" dirty="0">
                <a:latin typeface="Calibri" panose="020F0502020204030204" pitchFamily="34" charset="0"/>
                <a:ea typeface="Calibri" panose="020F0502020204030204" pitchFamily="34" charset="0"/>
                <a:cs typeface="Times New Roman" panose="02020603050405020304" pitchFamily="18" charset="0"/>
              </a:rPr>
              <a:t> and 30 minutes in multipara.</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652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81912" y="630936"/>
            <a:ext cx="9217152" cy="5705856"/>
          </a:xfrm>
          <a:prstGeom prst="rect">
            <a:avLst/>
          </a:prstGeom>
        </p:spPr>
      </p:pic>
    </p:spTree>
    <p:extLst>
      <p:ext uri="{BB962C8B-B14F-4D97-AF65-F5344CB8AC3E}">
        <p14:creationId xmlns:p14="http://schemas.microsoft.com/office/powerpoint/2010/main" val="3741280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63040" y="667512"/>
            <a:ext cx="8933688" cy="5112448"/>
          </a:xfrm>
          <a:prstGeom prst="rect">
            <a:avLst/>
          </a:prstGeom>
        </p:spPr>
      </p:pic>
    </p:spTree>
    <p:extLst>
      <p:ext uri="{BB962C8B-B14F-4D97-AF65-F5344CB8AC3E}">
        <p14:creationId xmlns:p14="http://schemas.microsoft.com/office/powerpoint/2010/main" val="17295240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41448" y="283464"/>
            <a:ext cx="7059168" cy="6501384"/>
          </a:xfrm>
          <a:prstGeom prst="rect">
            <a:avLst/>
          </a:prstGeom>
        </p:spPr>
      </p:pic>
    </p:spTree>
    <p:extLst>
      <p:ext uri="{BB962C8B-B14F-4D97-AF65-F5344CB8AC3E}">
        <p14:creationId xmlns:p14="http://schemas.microsoft.com/office/powerpoint/2010/main" val="1567636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8408" y="786384"/>
            <a:ext cx="5648170" cy="4533933"/>
          </a:xfrm>
          <a:prstGeom prst="rect">
            <a:avLst/>
          </a:prstGeom>
        </p:spPr>
        <p:txBody>
          <a:bodyPr wrap="square">
            <a:spAutoFit/>
          </a:bodyPr>
          <a:lstStyle/>
          <a:p>
            <a:pPr>
              <a:lnSpc>
                <a:spcPct val="107000"/>
              </a:lnSpc>
              <a:spcAft>
                <a:spcPts val="800"/>
              </a:spcAft>
            </a:pPr>
            <a:r>
              <a:rPr lang="en-GB" sz="2800" b="1" dirty="0">
                <a:latin typeface="Calibri" panose="020F0502020204030204" pitchFamily="34" charset="0"/>
                <a:ea typeface="Calibri" panose="020F0502020204030204" pitchFamily="34" charset="0"/>
                <a:cs typeface="Times New Roman" panose="02020603050405020304" pitchFamily="18" charset="0"/>
              </a:rPr>
              <a:t>Third stage</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algn="just"/>
            <a:r>
              <a:rPr lang="en-GB" sz="2800" dirty="0">
                <a:latin typeface="Calibri" panose="020F0502020204030204" pitchFamily="34" charset="0"/>
                <a:ea typeface="Calibri" panose="020F0502020204030204" pitchFamily="34" charset="0"/>
                <a:cs typeface="Times New Roman" panose="02020603050405020304" pitchFamily="18" charset="0"/>
              </a:rPr>
              <a:t>Third stage of labour is referred as placental stage</a:t>
            </a:r>
            <a:r>
              <a:rPr lang="en-GB" sz="2800" dirty="0" smtClean="0">
                <a:latin typeface="Calibri" panose="020F0502020204030204" pitchFamily="34" charset="0"/>
                <a:ea typeface="Calibri" panose="020F0502020204030204" pitchFamily="34" charset="0"/>
                <a:cs typeface="Times New Roman" panose="02020603050405020304" pitchFamily="18" charset="0"/>
              </a:rPr>
              <a:t>. It </a:t>
            </a:r>
            <a:r>
              <a:rPr lang="en-GB" sz="2800" dirty="0">
                <a:latin typeface="Calibri" panose="020F0502020204030204" pitchFamily="34" charset="0"/>
                <a:ea typeface="Calibri" panose="020F0502020204030204" pitchFamily="34" charset="0"/>
                <a:cs typeface="Times New Roman" panose="02020603050405020304" pitchFamily="18" charset="0"/>
              </a:rPr>
              <a:t>begins after birth of the </a:t>
            </a:r>
            <a:r>
              <a:rPr lang="en-GB" sz="2800" dirty="0" err="1">
                <a:latin typeface="Calibri" panose="020F0502020204030204" pitchFamily="34" charset="0"/>
                <a:ea typeface="Calibri" panose="020F0502020204030204" pitchFamily="34" charset="0"/>
                <a:cs typeface="Times New Roman" panose="02020603050405020304" pitchFamily="18" charset="0"/>
              </a:rPr>
              <a:t>fetus</a:t>
            </a:r>
            <a:r>
              <a:rPr lang="en-GB" sz="2800" dirty="0">
                <a:latin typeface="Calibri" panose="020F0502020204030204" pitchFamily="34" charset="0"/>
                <a:ea typeface="Calibri" panose="020F0502020204030204" pitchFamily="34" charset="0"/>
                <a:cs typeface="Times New Roman" panose="02020603050405020304" pitchFamily="18" charset="0"/>
              </a:rPr>
              <a:t> and ends with expulsion of the placenta and membranes (afterbirths). It lasts </a:t>
            </a:r>
            <a:r>
              <a:rPr lang="en-GB" sz="2800" dirty="0" err="1">
                <a:latin typeface="Calibri" panose="020F0502020204030204" pitchFamily="34" charset="0"/>
                <a:ea typeface="Calibri" panose="020F0502020204030204" pitchFamily="34" charset="0"/>
                <a:cs typeface="Times New Roman" panose="02020603050405020304" pitchFamily="18" charset="0"/>
              </a:rPr>
              <a:t>upto</a:t>
            </a:r>
            <a:r>
              <a:rPr lang="en-GB" sz="2800" dirty="0">
                <a:latin typeface="Calibri" panose="020F0502020204030204" pitchFamily="34" charset="0"/>
                <a:ea typeface="Calibri" panose="020F0502020204030204" pitchFamily="34" charset="0"/>
                <a:cs typeface="Times New Roman" panose="02020603050405020304" pitchFamily="18" charset="0"/>
              </a:rPr>
              <a:t> 30 minute with average duration is about 10- 15 minutes in both </a:t>
            </a:r>
            <a:r>
              <a:rPr lang="en-GB" sz="2800" dirty="0" err="1">
                <a:latin typeface="Calibri" panose="020F0502020204030204" pitchFamily="34" charset="0"/>
                <a:ea typeface="Calibri" panose="020F0502020204030204" pitchFamily="34" charset="0"/>
                <a:cs typeface="Times New Roman" panose="02020603050405020304" pitchFamily="18" charset="0"/>
              </a:rPr>
              <a:t>primigravida</a:t>
            </a:r>
            <a:r>
              <a:rPr lang="en-GB" sz="2800" dirty="0">
                <a:latin typeface="Calibri" panose="020F0502020204030204" pitchFamily="34" charset="0"/>
                <a:ea typeface="Calibri" panose="020F0502020204030204" pitchFamily="34" charset="0"/>
                <a:cs typeface="Times New Roman" panose="02020603050405020304" pitchFamily="18" charset="0"/>
              </a:rPr>
              <a:t> and multipara. The duration is reduced to 5 minutes in active management.</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rotWithShape="1">
          <a:blip r:embed="rId2"/>
          <a:srcRect b="6729"/>
          <a:stretch/>
        </p:blipFill>
        <p:spPr>
          <a:xfrm>
            <a:off x="6949440" y="1216152"/>
            <a:ext cx="3891013" cy="4104165"/>
          </a:xfrm>
          <a:prstGeom prst="rect">
            <a:avLst/>
          </a:prstGeom>
        </p:spPr>
      </p:pic>
    </p:spTree>
    <p:extLst>
      <p:ext uri="{BB962C8B-B14F-4D97-AF65-F5344CB8AC3E}">
        <p14:creationId xmlns:p14="http://schemas.microsoft.com/office/powerpoint/2010/main" val="32239168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6775" y="1115568"/>
            <a:ext cx="8914919" cy="2810385"/>
          </a:xfrm>
          <a:prstGeom prst="rect">
            <a:avLst/>
          </a:prstGeom>
        </p:spPr>
        <p:txBody>
          <a:bodyPr wrap="square">
            <a:spAutoFit/>
          </a:bodyPr>
          <a:lstStyle/>
          <a:p>
            <a:pPr>
              <a:lnSpc>
                <a:spcPct val="107000"/>
              </a:lnSpc>
              <a:spcAft>
                <a:spcPts val="800"/>
              </a:spcAft>
            </a:pPr>
            <a:r>
              <a:rPr lang="en-GB" sz="2800" b="1" dirty="0">
                <a:latin typeface="Calibri" panose="020F0502020204030204" pitchFamily="34" charset="0"/>
                <a:ea typeface="Calibri" panose="020F0502020204030204" pitchFamily="34" charset="0"/>
                <a:cs typeface="Times New Roman" panose="02020603050405020304" pitchFamily="18" charset="0"/>
              </a:rPr>
              <a:t>Fourth stage</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algn="just"/>
            <a:r>
              <a:rPr lang="en-GB" sz="2800" dirty="0">
                <a:latin typeface="Calibri" panose="020F0502020204030204" pitchFamily="34" charset="0"/>
                <a:ea typeface="Calibri" panose="020F0502020204030204" pitchFamily="34" charset="0"/>
                <a:cs typeface="Times New Roman" panose="02020603050405020304" pitchFamily="18" charset="0"/>
              </a:rPr>
              <a:t> It is the stage of observation for at least 1 hour after expulsion of the afterbirths. During this period maternal vitals, uterine retraction and any vaginal bleeding are monitored. Baby is examined. These are done to ensure that both the mother and baby are well.</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7046494" y="3525252"/>
            <a:ext cx="3204411" cy="2310064"/>
          </a:xfrm>
          <a:prstGeom prst="rect">
            <a:avLst/>
          </a:prstGeom>
        </p:spPr>
      </p:pic>
    </p:spTree>
    <p:extLst>
      <p:ext uri="{BB962C8B-B14F-4D97-AF65-F5344CB8AC3E}">
        <p14:creationId xmlns:p14="http://schemas.microsoft.com/office/powerpoint/2010/main" val="3430940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5256" y="1271016"/>
            <a:ext cx="9848088" cy="3900940"/>
          </a:xfrm>
          <a:prstGeom prst="rect">
            <a:avLst/>
          </a:prstGeom>
        </p:spPr>
        <p:txBody>
          <a:bodyPr wrap="square">
            <a:spAutoFit/>
          </a:bodyPr>
          <a:lstStyle/>
          <a:p>
            <a:pPr algn="ctr">
              <a:lnSpc>
                <a:spcPct val="107000"/>
              </a:lnSpc>
              <a:spcAft>
                <a:spcPts val="800"/>
              </a:spcAft>
            </a:pPr>
            <a:r>
              <a:rPr lang="en-GB" sz="3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Labour </a:t>
            </a:r>
            <a:endParaRPr lang="en-US" sz="32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8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Labour is described as the process by which the </a:t>
            </a:r>
            <a:r>
              <a:rPr lang="en-GB" sz="2800" dirty="0" err="1">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fetus</a:t>
            </a:r>
            <a:r>
              <a:rPr lang="en-GB" sz="28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 placenta and membrane are expelled though the birth canal</a:t>
            </a:r>
            <a:r>
              <a:rPr lang="en-GB" sz="2800" dirty="0" smtClean="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a:t>
            </a:r>
          </a:p>
          <a:p>
            <a:pPr algn="ctr"/>
            <a:r>
              <a:rPr lang="en-GB" sz="2800" dirty="0" smtClean="0">
                <a:solidFill>
                  <a:srgbClr val="002060"/>
                </a:solidFill>
              </a:rPr>
              <a:t>or</a:t>
            </a:r>
          </a:p>
          <a:p>
            <a:pPr algn="just"/>
            <a:r>
              <a:rPr lang="en-GB" sz="2800" dirty="0" smtClean="0"/>
              <a:t>Series </a:t>
            </a:r>
            <a:r>
              <a:rPr lang="en-GB" sz="2800" dirty="0"/>
              <a:t>of events that take place in the genital organs in </a:t>
            </a:r>
            <a:r>
              <a:rPr lang="en-GB" sz="2800" dirty="0" smtClean="0"/>
              <a:t> an </a:t>
            </a:r>
            <a:r>
              <a:rPr lang="en-GB" sz="2800" dirty="0"/>
              <a:t>effort to expel the viable products of conception </a:t>
            </a:r>
            <a:r>
              <a:rPr lang="en-GB" sz="2800" dirty="0" smtClean="0"/>
              <a:t> (</a:t>
            </a:r>
            <a:r>
              <a:rPr lang="en-GB" sz="2800" dirty="0" err="1"/>
              <a:t>fetus</a:t>
            </a:r>
            <a:r>
              <a:rPr lang="en-GB" sz="2800" dirty="0"/>
              <a:t>, placenta and the membranes) out of the </a:t>
            </a:r>
            <a:r>
              <a:rPr lang="en-GB" sz="2800" dirty="0" smtClean="0"/>
              <a:t>womb through </a:t>
            </a:r>
            <a:r>
              <a:rPr lang="en-GB" sz="2800" dirty="0"/>
              <a:t>the vagina into the outer world is called </a:t>
            </a:r>
            <a:r>
              <a:rPr lang="en-GB" sz="2800" dirty="0" smtClean="0"/>
              <a:t>Labour</a:t>
            </a:r>
            <a:r>
              <a:rPr lang="en-GB" sz="2800" dirty="0"/>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516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4619" y="1188032"/>
            <a:ext cx="9390905" cy="2876300"/>
          </a:xfrm>
          <a:prstGeom prst="rect">
            <a:avLst/>
          </a:prstGeom>
        </p:spPr>
        <p:txBody>
          <a:bodyPr wrap="square">
            <a:spAutoFit/>
          </a:bodyPr>
          <a:lstStyle/>
          <a:p>
            <a:pPr algn="ctr">
              <a:lnSpc>
                <a:spcPct val="107000"/>
              </a:lnSpc>
              <a:spcAft>
                <a:spcPts val="800"/>
              </a:spcAft>
            </a:pPr>
            <a:r>
              <a:rPr lang="en-GB" sz="3200" b="1" dirty="0">
                <a:latin typeface="Calibri" panose="020F0502020204030204" pitchFamily="34" charset="0"/>
                <a:ea typeface="Calibri" panose="020F0502020204030204" pitchFamily="34" charset="0"/>
                <a:cs typeface="Times New Roman" panose="02020603050405020304" pitchFamily="18" charset="0"/>
              </a:rPr>
              <a:t>Delivery </a:t>
            </a:r>
            <a:endParaRPr lang="en-US" sz="3200" b="1" dirty="0">
              <a:latin typeface="Calibri" panose="020F0502020204030204" pitchFamily="34" charset="0"/>
              <a:ea typeface="Calibri" panose="020F0502020204030204" pitchFamily="34" charset="0"/>
              <a:cs typeface="Times New Roman" panose="02020603050405020304" pitchFamily="18" charset="0"/>
            </a:endParaRPr>
          </a:p>
          <a:p>
            <a:pPr algn="just"/>
            <a:r>
              <a:rPr lang="en-GB" sz="2800" dirty="0">
                <a:latin typeface="Calibri" panose="020F0502020204030204" pitchFamily="34" charset="0"/>
                <a:ea typeface="Calibri" panose="020F0502020204030204" pitchFamily="34" charset="0"/>
                <a:cs typeface="Times New Roman" panose="02020603050405020304" pitchFamily="18" charset="0"/>
              </a:rPr>
              <a:t>Delivery is the expulsion or extraction of a viable </a:t>
            </a:r>
            <a:r>
              <a:rPr lang="en-GB" sz="2800" dirty="0" err="1">
                <a:latin typeface="Calibri" panose="020F0502020204030204" pitchFamily="34" charset="0"/>
                <a:ea typeface="Calibri" panose="020F0502020204030204" pitchFamily="34" charset="0"/>
                <a:cs typeface="Times New Roman" panose="02020603050405020304" pitchFamily="18" charset="0"/>
              </a:rPr>
              <a:t>fetus</a:t>
            </a:r>
            <a:r>
              <a:rPr lang="en-GB" sz="2800" dirty="0">
                <a:latin typeface="Calibri" panose="020F0502020204030204" pitchFamily="34" charset="0"/>
                <a:ea typeface="Calibri" panose="020F0502020204030204" pitchFamily="34" charset="0"/>
                <a:cs typeface="Times New Roman" panose="02020603050405020304" pitchFamily="18" charset="0"/>
              </a:rPr>
              <a:t> out of the womb. It is not synonymous with labour. </a:t>
            </a:r>
            <a:r>
              <a:rPr lang="en-GB" sz="2800" dirty="0" smtClean="0">
                <a:latin typeface="Calibri" panose="020F0502020204030204" pitchFamily="34" charset="0"/>
                <a:ea typeface="Calibri" panose="020F0502020204030204" pitchFamily="34" charset="0"/>
                <a:cs typeface="Times New Roman" panose="02020603050405020304" pitchFamily="18" charset="0"/>
              </a:rPr>
              <a:t>Delivery </a:t>
            </a:r>
            <a:r>
              <a:rPr lang="en-GB" sz="2800" dirty="0">
                <a:latin typeface="Calibri" panose="020F0502020204030204" pitchFamily="34" charset="0"/>
                <a:ea typeface="Calibri" panose="020F0502020204030204" pitchFamily="34" charset="0"/>
                <a:cs typeface="Times New Roman" panose="02020603050405020304" pitchFamily="18" charset="0"/>
              </a:rPr>
              <a:t>can take place without labour as in the elective caesarean section. Delivery may be vaginal, either spontaneous or aided or it may be abdominal</a:t>
            </a:r>
            <a:endParaRPr lang="en-US" sz="2800" dirty="0"/>
          </a:p>
        </p:txBody>
      </p:sp>
    </p:spTree>
    <p:extLst>
      <p:ext uri="{BB962C8B-B14F-4D97-AF65-F5344CB8AC3E}">
        <p14:creationId xmlns:p14="http://schemas.microsoft.com/office/powerpoint/2010/main" val="461023438"/>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0527" y="1097280"/>
            <a:ext cx="9144000" cy="3738075"/>
          </a:xfrm>
          <a:prstGeom prst="rect">
            <a:avLst/>
          </a:prstGeom>
        </p:spPr>
        <p:txBody>
          <a:bodyPr wrap="square">
            <a:spAutoFit/>
          </a:bodyPr>
          <a:lstStyle/>
          <a:p>
            <a:pPr algn="ctr">
              <a:lnSpc>
                <a:spcPct val="107000"/>
              </a:lnSpc>
              <a:spcAft>
                <a:spcPts val="800"/>
              </a:spcAft>
            </a:pPr>
            <a:r>
              <a:rPr lang="en-GB" sz="3200" b="1" dirty="0" smtClean="0">
                <a:latin typeface="Calibri" panose="020F0502020204030204" pitchFamily="34" charset="0"/>
                <a:ea typeface="Calibri" panose="020F0502020204030204" pitchFamily="34" charset="0"/>
                <a:cs typeface="Times New Roman" panose="02020603050405020304" pitchFamily="18" charset="0"/>
              </a:rPr>
              <a:t>Expected Date Of Delivery (EDD)</a:t>
            </a:r>
            <a:endParaRPr lang="en-US" sz="3200" b="1" dirty="0" smtClean="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buFont typeface="Arial" panose="020B0604020202020204" pitchFamily="34" charset="0"/>
              <a:buChar char="•"/>
            </a:pPr>
            <a:r>
              <a:rPr lang="en-GB" sz="2800" dirty="0" smtClean="0">
                <a:latin typeface="Calibri" panose="020F0502020204030204" pitchFamily="34" charset="0"/>
                <a:ea typeface="Calibri" panose="020F0502020204030204" pitchFamily="34" charset="0"/>
                <a:cs typeface="Times New Roman" panose="02020603050405020304" pitchFamily="18" charset="0"/>
              </a:rPr>
              <a:t>The </a:t>
            </a:r>
            <a:r>
              <a:rPr lang="en-GB" sz="2800" dirty="0">
                <a:latin typeface="Calibri" panose="020F0502020204030204" pitchFamily="34" charset="0"/>
                <a:ea typeface="Calibri" panose="020F0502020204030204" pitchFamily="34" charset="0"/>
                <a:cs typeface="Times New Roman" panose="02020603050405020304" pitchFamily="18" charset="0"/>
              </a:rPr>
              <a:t>date of onset of labour cannot be predicted with any accuracy. A calculation based on the date of the last menstruation is the method in common use and is the most accurate method the average duration of pregnancy in woman is </a:t>
            </a:r>
            <a:r>
              <a:rPr lang="en-GB" sz="2800" b="1" u="sng" dirty="0">
                <a:latin typeface="Calibri" panose="020F0502020204030204" pitchFamily="34" charset="0"/>
                <a:ea typeface="Calibri" panose="020F0502020204030204" pitchFamily="34" charset="0"/>
                <a:cs typeface="Times New Roman" panose="02020603050405020304" pitchFamily="18" charset="0"/>
              </a:rPr>
              <a:t>40 weeks or 280 days</a:t>
            </a:r>
            <a:r>
              <a:rPr lang="en-GB" sz="2800" dirty="0">
                <a:latin typeface="Calibri" panose="020F0502020204030204" pitchFamily="34" charset="0"/>
                <a:ea typeface="Calibri" panose="020F0502020204030204" pitchFamily="34" charset="0"/>
                <a:cs typeface="Times New Roman" panose="02020603050405020304" pitchFamily="18" charset="0"/>
              </a:rPr>
              <a:t>. </a:t>
            </a:r>
            <a:endParaRPr lang="en-GB" sz="2800" dirty="0" smtClean="0">
              <a:latin typeface="Calibri" panose="020F0502020204030204" pitchFamily="34" charset="0"/>
              <a:ea typeface="Calibri" panose="020F0502020204030204" pitchFamily="34" charset="0"/>
              <a:cs typeface="Times New Roman" panose="02020603050405020304" pitchFamily="18" charset="0"/>
            </a:endParaRPr>
          </a:p>
          <a:p>
            <a:pPr algn="just"/>
            <a:r>
              <a:rPr lang="en-GB" sz="2800" dirty="0">
                <a:latin typeface="Calibri" panose="020F0502020204030204" pitchFamily="34" charset="0"/>
                <a:ea typeface="Calibri" panose="020F0502020204030204" pitchFamily="34" charset="0"/>
                <a:cs typeface="Times New Roman" panose="02020603050405020304" pitchFamily="18" charset="0"/>
              </a:rPr>
              <a:t> </a:t>
            </a:r>
            <a:r>
              <a:rPr lang="en-GB" sz="2800" dirty="0" smtClean="0">
                <a:latin typeface="Calibri" panose="020F0502020204030204" pitchFamily="34" charset="0"/>
                <a:ea typeface="Calibri" panose="020F0502020204030204" pitchFamily="34" charset="0"/>
                <a:cs typeface="Times New Roman" panose="02020603050405020304" pitchFamily="18" charset="0"/>
              </a:rPr>
              <a:t>								</a:t>
            </a:r>
            <a:r>
              <a:rPr lang="en-GB" sz="2800" i="1" dirty="0" err="1" smtClean="0">
                <a:latin typeface="Calibri" panose="020F0502020204030204" pitchFamily="34" charset="0"/>
                <a:ea typeface="Calibri" panose="020F0502020204030204" pitchFamily="34" charset="0"/>
                <a:cs typeface="Times New Roman" panose="02020603050405020304" pitchFamily="18" charset="0"/>
              </a:rPr>
              <a:t>cont</a:t>
            </a:r>
            <a:r>
              <a:rPr lang="en-GB" sz="2800" i="1" dirty="0" smtClean="0">
                <a:latin typeface="Calibri" panose="020F0502020204030204" pitchFamily="34" charset="0"/>
                <a:ea typeface="Calibri" panose="020F0502020204030204" pitchFamily="34" charset="0"/>
                <a:cs typeface="Times New Roman" panose="02020603050405020304" pitchFamily="18" charset="0"/>
              </a:rPr>
              <a:t>…..</a:t>
            </a:r>
          </a:p>
          <a:p>
            <a:pPr algn="just"/>
            <a:endParaRPr lang="en-GB" sz="2800" dirty="0" smtClean="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19699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8463" y="1606731"/>
            <a:ext cx="9685421" cy="3970318"/>
          </a:xfrm>
          <a:prstGeom prst="rect">
            <a:avLst/>
          </a:prstGeom>
        </p:spPr>
        <p:txBody>
          <a:bodyPr wrap="square">
            <a:spAutoFit/>
          </a:bodyPr>
          <a:lstStyle/>
          <a:p>
            <a:pPr marL="457200" indent="-457200" algn="just">
              <a:buFont typeface="Arial" panose="020B0604020202020204" pitchFamily="34" charset="0"/>
              <a:buChar char="•"/>
            </a:pPr>
            <a:r>
              <a:rPr lang="en-GB" sz="2800" dirty="0">
                <a:latin typeface="Calibri" panose="020F0502020204030204" pitchFamily="34" charset="0"/>
                <a:ea typeface="Calibri" panose="020F0502020204030204" pitchFamily="34" charset="0"/>
                <a:cs typeface="Times New Roman" panose="02020603050405020304" pitchFamily="18" charset="0"/>
              </a:rPr>
              <a:t>In practice, the EDD is calculated by adding seven days to the first day of the last menstrual period (LMP) and then counting forward nine calendar months (</a:t>
            </a:r>
            <a:r>
              <a:rPr lang="en-GB" sz="2800" b="1" dirty="0" err="1">
                <a:latin typeface="Calibri" panose="020F0502020204030204" pitchFamily="34" charset="0"/>
                <a:ea typeface="Calibri" panose="020F0502020204030204" pitchFamily="34" charset="0"/>
                <a:cs typeface="Times New Roman" panose="02020603050405020304" pitchFamily="18" charset="0"/>
              </a:rPr>
              <a:t>Negale’s</a:t>
            </a:r>
            <a:r>
              <a:rPr lang="en-GB" sz="2800" b="1" dirty="0">
                <a:latin typeface="Calibri" panose="020F0502020204030204" pitchFamily="34" charset="0"/>
                <a:ea typeface="Calibri" panose="020F0502020204030204" pitchFamily="34" charset="0"/>
                <a:cs typeface="Times New Roman" panose="02020603050405020304" pitchFamily="18" charset="0"/>
              </a:rPr>
              <a:t> law</a:t>
            </a:r>
            <a:r>
              <a:rPr lang="en-GB" sz="2800" b="1" dirty="0" smtClean="0">
                <a:latin typeface="Calibri" panose="020F0502020204030204" pitchFamily="34" charset="0"/>
                <a:ea typeface="Calibri" panose="020F0502020204030204" pitchFamily="34" charset="0"/>
                <a:cs typeface="Times New Roman" panose="02020603050405020304" pitchFamily="18" charset="0"/>
              </a:rPr>
              <a:t>)</a:t>
            </a:r>
          </a:p>
          <a:p>
            <a:pPr algn="just"/>
            <a:endParaRPr lang="en-GB" sz="2800" b="1" dirty="0" smtClean="0">
              <a:latin typeface="Calibri" panose="020F0502020204030204" pitchFamily="34" charset="0"/>
              <a:cs typeface="Times New Roman" panose="02020603050405020304" pitchFamily="18" charset="0"/>
            </a:endParaRPr>
          </a:p>
          <a:p>
            <a:pPr algn="just"/>
            <a:r>
              <a:rPr lang="en-GB" sz="2800" b="1" dirty="0" smtClean="0">
                <a:latin typeface="Calibri" panose="020F0502020204030204" pitchFamily="34" charset="0"/>
                <a:cs typeface="Times New Roman" panose="02020603050405020304" pitchFamily="18" charset="0"/>
              </a:rPr>
              <a:t>Example  =	LMP- 13/01 /2018</a:t>
            </a:r>
          </a:p>
          <a:p>
            <a:pPr algn="just"/>
            <a:r>
              <a:rPr lang="en-GB" sz="2800" b="1" dirty="0">
                <a:latin typeface="Calibri" panose="020F0502020204030204" pitchFamily="34" charset="0"/>
                <a:cs typeface="Times New Roman" panose="02020603050405020304" pitchFamily="18" charset="0"/>
              </a:rPr>
              <a:t>	</a:t>
            </a:r>
            <a:r>
              <a:rPr lang="en-GB" sz="2800" b="1" dirty="0" smtClean="0">
                <a:latin typeface="Calibri" panose="020F0502020204030204" pitchFamily="34" charset="0"/>
                <a:cs typeface="Times New Roman" panose="02020603050405020304" pitchFamily="18" charset="0"/>
              </a:rPr>
              <a:t>		7 /09</a:t>
            </a:r>
          </a:p>
          <a:p>
            <a:pPr algn="just"/>
            <a:r>
              <a:rPr lang="en-GB" sz="2800" b="1" dirty="0">
                <a:latin typeface="Calibri" panose="020F0502020204030204" pitchFamily="34" charset="0"/>
                <a:cs typeface="Times New Roman" panose="02020603050405020304" pitchFamily="18" charset="0"/>
              </a:rPr>
              <a:t>	</a:t>
            </a:r>
            <a:r>
              <a:rPr lang="en-GB" sz="2800" b="1" dirty="0" smtClean="0">
                <a:latin typeface="Calibri" panose="020F0502020204030204" pitchFamily="34" charset="0"/>
                <a:cs typeface="Times New Roman" panose="02020603050405020304" pitchFamily="18" charset="0"/>
              </a:rPr>
              <a:t>	---------------------------- </a:t>
            </a:r>
            <a:endParaRPr lang="en-GB" sz="2800" b="1" dirty="0">
              <a:latin typeface="Calibri" panose="020F0502020204030204" pitchFamily="34" charset="0"/>
              <a:cs typeface="Times New Roman" panose="02020603050405020304" pitchFamily="18" charset="0"/>
            </a:endParaRPr>
          </a:p>
          <a:p>
            <a:pPr algn="just"/>
            <a:r>
              <a:rPr lang="en-GB" sz="2800" b="1" dirty="0" smtClean="0">
                <a:latin typeface="Calibri" panose="020F0502020204030204" pitchFamily="34" charset="0"/>
                <a:cs typeface="Times New Roman" panose="02020603050405020304" pitchFamily="18" charset="0"/>
              </a:rPr>
              <a:t>	         EDD-   20/10/2018</a:t>
            </a:r>
          </a:p>
          <a:p>
            <a:pPr lvl="5" algn="just"/>
            <a:r>
              <a:rPr lang="en-US" sz="2800" b="1" dirty="0" smtClean="0"/>
              <a:t>	</a:t>
            </a:r>
            <a:endParaRPr lang="en-US" sz="2800" b="1" dirty="0"/>
          </a:p>
        </p:txBody>
      </p:sp>
    </p:spTree>
    <p:extLst>
      <p:ext uri="{BB962C8B-B14F-4D97-AF65-F5344CB8AC3E}">
        <p14:creationId xmlns:p14="http://schemas.microsoft.com/office/powerpoint/2010/main" val="23161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3779" y="1031966"/>
            <a:ext cx="7156188" cy="3840667"/>
          </a:xfrm>
          <a:prstGeom prst="rect">
            <a:avLst/>
          </a:prstGeom>
        </p:spPr>
        <p:txBody>
          <a:bodyPr wrap="square">
            <a:spAutoFit/>
          </a:bodyPr>
          <a:lstStyle/>
          <a:p>
            <a:pPr algn="ctr">
              <a:lnSpc>
                <a:spcPct val="107000"/>
              </a:lnSpc>
              <a:spcAft>
                <a:spcPts val="800"/>
              </a:spcAft>
            </a:pPr>
            <a:r>
              <a:rPr lang="en-GB" sz="3200" b="1" dirty="0">
                <a:latin typeface="Calibri" panose="020F0502020204030204" pitchFamily="34" charset="0"/>
                <a:ea typeface="Calibri" panose="020F0502020204030204" pitchFamily="34" charset="0"/>
                <a:cs typeface="Times New Roman" panose="02020603050405020304" pitchFamily="18" charset="0"/>
              </a:rPr>
              <a:t>Normal labour</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GB" sz="2800" dirty="0">
                <a:latin typeface="Calibri" panose="020F0502020204030204" pitchFamily="34" charset="0"/>
                <a:ea typeface="Calibri" panose="020F0502020204030204" pitchFamily="34" charset="0"/>
                <a:cs typeface="Times New Roman" panose="02020603050405020304" pitchFamily="18" charset="0"/>
              </a:rPr>
              <a:t>Normal labour is also termed as </a:t>
            </a:r>
            <a:r>
              <a:rPr lang="en-GB" sz="2800" dirty="0" err="1">
                <a:latin typeface="Calibri" panose="020F0502020204030204" pitchFamily="34" charset="0"/>
                <a:ea typeface="Calibri" panose="020F0502020204030204" pitchFamily="34" charset="0"/>
                <a:cs typeface="Times New Roman" panose="02020603050405020304" pitchFamily="18" charset="0"/>
              </a:rPr>
              <a:t>eutocia</a:t>
            </a:r>
            <a:r>
              <a:rPr lang="en-GB" sz="2800" dirty="0">
                <a:latin typeface="Calibri" panose="020F0502020204030204" pitchFamily="34" charset="0"/>
                <a:ea typeface="Calibri" panose="020F0502020204030204" pitchFamily="34" charset="0"/>
                <a:cs typeface="Times New Roman" panose="02020603050405020304" pitchFamily="18" charset="0"/>
              </a:rPr>
              <a:t>. It occurs at term and is spontaneous in onset with the </a:t>
            </a:r>
            <a:r>
              <a:rPr lang="en-GB" sz="2800" dirty="0" err="1">
                <a:latin typeface="Calibri" panose="020F0502020204030204" pitchFamily="34" charset="0"/>
                <a:ea typeface="Calibri" panose="020F0502020204030204" pitchFamily="34" charset="0"/>
                <a:cs typeface="Times New Roman" panose="02020603050405020304" pitchFamily="18" charset="0"/>
              </a:rPr>
              <a:t>fetus</a:t>
            </a:r>
            <a:r>
              <a:rPr lang="en-GB" sz="2800" dirty="0">
                <a:latin typeface="Calibri" panose="020F0502020204030204" pitchFamily="34" charset="0"/>
                <a:ea typeface="Calibri" panose="020F0502020204030204" pitchFamily="34" charset="0"/>
                <a:cs typeface="Times New Roman" panose="02020603050405020304" pitchFamily="18" charset="0"/>
              </a:rPr>
              <a:t> presenting by the vertex. The process is completed with 18 hours and no complications arises. </a:t>
            </a:r>
            <a:endParaRPr lang="en-GB" sz="2800" dirty="0" smtClean="0">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GB" sz="2800" dirty="0" smtClean="0">
                <a:latin typeface="Calibri" panose="020F0502020204030204" pitchFamily="34" charset="0"/>
                <a:ea typeface="Calibri" panose="020F0502020204030204" pitchFamily="34" charset="0"/>
                <a:cs typeface="Times New Roman" panose="02020603050405020304" pitchFamily="18" charset="0"/>
              </a:rPr>
              <a:t>Normal </a:t>
            </a:r>
            <a:r>
              <a:rPr lang="en-GB" sz="2800" dirty="0">
                <a:latin typeface="Calibri" panose="020F0502020204030204" pitchFamily="34" charset="0"/>
                <a:ea typeface="Calibri" panose="020F0502020204030204" pitchFamily="34" charset="0"/>
                <a:cs typeface="Times New Roman" panose="02020603050405020304" pitchFamily="18" charset="0"/>
              </a:rPr>
              <a:t>labour occurs between 37 to 42 weeks’ </a:t>
            </a:r>
            <a:r>
              <a:rPr lang="en-GB" sz="2800" dirty="0" smtClean="0">
                <a:latin typeface="Calibri" panose="020F0502020204030204" pitchFamily="34" charset="0"/>
                <a:ea typeface="Calibri" panose="020F0502020204030204" pitchFamily="34" charset="0"/>
                <a:cs typeface="Times New Roman" panose="02020603050405020304" pitchFamily="18" charset="0"/>
              </a:rPr>
              <a:t>gestation.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889966" y="1490133"/>
            <a:ext cx="3646860" cy="3957078"/>
          </a:xfrm>
          <a:prstGeom prst="rect">
            <a:avLst/>
          </a:prstGeom>
        </p:spPr>
      </p:pic>
    </p:spTree>
    <p:extLst>
      <p:ext uri="{BB962C8B-B14F-4D97-AF65-F5344CB8AC3E}">
        <p14:creationId xmlns:p14="http://schemas.microsoft.com/office/powerpoint/2010/main" val="10527215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8311" y="945751"/>
            <a:ext cx="6874934" cy="3702296"/>
          </a:xfrm>
          <a:prstGeom prst="rect">
            <a:avLst/>
          </a:prstGeom>
        </p:spPr>
        <p:txBody>
          <a:bodyPr wrap="square">
            <a:spAutoFit/>
          </a:bodyPr>
          <a:lstStyle/>
          <a:p>
            <a:pPr algn="just">
              <a:lnSpc>
                <a:spcPct val="107000"/>
              </a:lnSpc>
              <a:spcAft>
                <a:spcPts val="800"/>
              </a:spcAft>
            </a:pPr>
            <a:r>
              <a:rPr lang="en-GB" sz="2800" dirty="0">
                <a:latin typeface="Calibri" panose="020F0502020204030204" pitchFamily="34" charset="0"/>
                <a:ea typeface="Calibri" panose="020F0502020204030204" pitchFamily="34" charset="0"/>
                <a:cs typeface="Times New Roman" panose="02020603050405020304" pitchFamily="18" charset="0"/>
              </a:rPr>
              <a:t>Normal labour is called when it is fulfilling the following criteria;</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buFont typeface="Calibri" panose="020F0502020204030204" pitchFamily="34" charset="0"/>
              <a:buChar char="-"/>
            </a:pPr>
            <a:r>
              <a:rPr lang="en-GB" sz="2800" dirty="0">
                <a:latin typeface="Calibri" panose="020F0502020204030204" pitchFamily="34" charset="0"/>
                <a:ea typeface="Calibri" panose="020F0502020204030204" pitchFamily="34" charset="0"/>
                <a:cs typeface="Times New Roman" panose="02020603050405020304" pitchFamily="18" charset="0"/>
              </a:rPr>
              <a:t>Spontaneous in onset and at term</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buFont typeface="Calibri" panose="020F0502020204030204" pitchFamily="34" charset="0"/>
              <a:buChar char="-"/>
            </a:pPr>
            <a:r>
              <a:rPr lang="en-GB" sz="2800" dirty="0">
                <a:latin typeface="Calibri" panose="020F0502020204030204" pitchFamily="34" charset="0"/>
                <a:ea typeface="Calibri" panose="020F0502020204030204" pitchFamily="34" charset="0"/>
                <a:cs typeface="Times New Roman" panose="02020603050405020304" pitchFamily="18" charset="0"/>
              </a:rPr>
              <a:t>With vertex presentation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buFont typeface="Calibri" panose="020F0502020204030204" pitchFamily="34" charset="0"/>
              <a:buChar char="-"/>
            </a:pPr>
            <a:r>
              <a:rPr lang="en-GB" sz="2800" dirty="0">
                <a:latin typeface="Calibri" panose="020F0502020204030204" pitchFamily="34" charset="0"/>
                <a:ea typeface="Calibri" panose="020F0502020204030204" pitchFamily="34" charset="0"/>
                <a:cs typeface="Times New Roman" panose="02020603050405020304" pitchFamily="18" charset="0"/>
              </a:rPr>
              <a:t>Without undue prolongation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buFont typeface="Calibri" panose="020F0502020204030204" pitchFamily="34" charset="0"/>
              <a:buChar char="-"/>
            </a:pPr>
            <a:r>
              <a:rPr lang="en-GB" sz="2800" dirty="0">
                <a:latin typeface="Calibri" panose="020F0502020204030204" pitchFamily="34" charset="0"/>
                <a:ea typeface="Calibri" panose="020F0502020204030204" pitchFamily="34" charset="0"/>
                <a:cs typeface="Times New Roman" panose="02020603050405020304" pitchFamily="18" charset="0"/>
              </a:rPr>
              <a:t>Natural termination with minimal aid</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buFont typeface="Calibri" panose="020F0502020204030204" pitchFamily="34" charset="0"/>
              <a:buChar char="-"/>
            </a:pPr>
            <a:r>
              <a:rPr lang="en-GB" sz="2800" dirty="0">
                <a:latin typeface="Calibri" panose="020F0502020204030204" pitchFamily="34" charset="0"/>
                <a:ea typeface="Calibri" panose="020F0502020204030204" pitchFamily="34" charset="0"/>
                <a:cs typeface="Times New Roman" panose="02020603050405020304" pitchFamily="18" charset="0"/>
              </a:rPr>
              <a:t>Without having any complications affecting the health of the mother and /or baby.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rotWithShape="1">
          <a:blip r:embed="rId2"/>
          <a:srcRect l="12074" t="8452" r="12469" b="12535"/>
          <a:stretch/>
        </p:blipFill>
        <p:spPr>
          <a:xfrm>
            <a:off x="7473245" y="1241778"/>
            <a:ext cx="4149260" cy="4461190"/>
          </a:xfrm>
          <a:prstGeom prst="rect">
            <a:avLst/>
          </a:prstGeom>
        </p:spPr>
      </p:pic>
    </p:spTree>
    <p:extLst>
      <p:ext uri="{BB962C8B-B14F-4D97-AF65-F5344CB8AC3E}">
        <p14:creationId xmlns:p14="http://schemas.microsoft.com/office/powerpoint/2010/main" val="385504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2748</TotalTime>
  <Words>2036</Words>
  <Application>Microsoft Office PowerPoint</Application>
  <PresentationFormat>Widescreen</PresentationFormat>
  <Paragraphs>141</Paragraphs>
  <Slides>39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Calibri Light</vt:lpstr>
      <vt:lpstr>Courier New</vt:lpstr>
      <vt:lpstr>Symbol</vt:lpstr>
      <vt:lpstr>Times New Roman</vt:lpstr>
      <vt:lpstr>Wingdings</vt:lpstr>
      <vt:lpstr>Office Theme</vt:lpstr>
      <vt:lpstr>              Normal Labour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Normal Labour and Pain Relief Measures</dc:title>
  <dc:creator>user</dc:creator>
  <cp:lastModifiedBy>user</cp:lastModifiedBy>
  <cp:revision>203</cp:revision>
  <dcterms:created xsi:type="dcterms:W3CDTF">2022-05-21T00:25:36Z</dcterms:created>
  <dcterms:modified xsi:type="dcterms:W3CDTF">2023-08-13T12:55:19Z</dcterms:modified>
</cp:coreProperties>
</file>