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73" r:id="rId4"/>
    <p:sldId id="258" r:id="rId5"/>
    <p:sldId id="269" r:id="rId6"/>
    <p:sldId id="259" r:id="rId7"/>
    <p:sldId id="271" r:id="rId8"/>
    <p:sldId id="272" r:id="rId9"/>
    <p:sldId id="260" r:id="rId10"/>
    <p:sldId id="276" r:id="rId11"/>
    <p:sldId id="261" r:id="rId12"/>
    <p:sldId id="262" r:id="rId13"/>
    <p:sldId id="270" r:id="rId14"/>
    <p:sldId id="263" r:id="rId15"/>
    <p:sldId id="264" r:id="rId16"/>
    <p:sldId id="265" r:id="rId17"/>
    <p:sldId id="266" r:id="rId18"/>
    <p:sldId id="26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6F6D7A8-15A2-4642-9007-DA41176D696F}" type="datetimeFigureOut">
              <a:rPr lang="en-GB" smtClean="0"/>
              <a:t>14/08/2023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D3536-283F-4A83-B576-306334DD68A7}" type="slidenum">
              <a:rPr lang="en-GB" smtClean="0"/>
              <a:t>‹#›</a:t>
            </a:fld>
            <a:endParaRPr lang="en-GB"/>
          </a:p>
        </p:txBody>
      </p:sp>
    </p:spTree>
    <p:extLst>
      <p:ext uri="{BB962C8B-B14F-4D97-AF65-F5344CB8AC3E}">
        <p14:creationId xmlns:p14="http://schemas.microsoft.com/office/powerpoint/2010/main" val="4249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F6D7A8-15A2-4642-9007-DA41176D696F}" type="datetimeFigureOut">
              <a:rPr lang="en-GB" smtClean="0"/>
              <a:t>14/08/2023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D3536-283F-4A83-B576-306334DD68A7}" type="slidenum">
              <a:rPr lang="en-GB" smtClean="0"/>
              <a:t>‹#›</a:t>
            </a:fld>
            <a:endParaRPr lang="en-GB"/>
          </a:p>
        </p:txBody>
      </p:sp>
    </p:spTree>
    <p:extLst>
      <p:ext uri="{BB962C8B-B14F-4D97-AF65-F5344CB8AC3E}">
        <p14:creationId xmlns:p14="http://schemas.microsoft.com/office/powerpoint/2010/main" val="1476669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F6D7A8-15A2-4642-9007-DA41176D696F}" type="datetimeFigureOut">
              <a:rPr lang="en-GB" smtClean="0"/>
              <a:t>14/08/2023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D3536-283F-4A83-B576-306334DD68A7}" type="slidenum">
              <a:rPr lang="en-GB" smtClean="0"/>
              <a:t>‹#›</a:t>
            </a:fld>
            <a:endParaRPr lang="en-GB"/>
          </a:p>
        </p:txBody>
      </p:sp>
    </p:spTree>
    <p:extLst>
      <p:ext uri="{BB962C8B-B14F-4D97-AF65-F5344CB8AC3E}">
        <p14:creationId xmlns:p14="http://schemas.microsoft.com/office/powerpoint/2010/main" val="2739328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F6D7A8-15A2-4642-9007-DA41176D696F}" type="datetimeFigureOut">
              <a:rPr lang="en-GB" smtClean="0"/>
              <a:t>14/08/2023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D3536-283F-4A83-B576-306334DD68A7}" type="slidenum">
              <a:rPr lang="en-GB" smtClean="0"/>
              <a:t>‹#›</a:t>
            </a:fld>
            <a:endParaRPr lang="en-GB"/>
          </a:p>
        </p:txBody>
      </p:sp>
    </p:spTree>
    <p:extLst>
      <p:ext uri="{BB962C8B-B14F-4D97-AF65-F5344CB8AC3E}">
        <p14:creationId xmlns:p14="http://schemas.microsoft.com/office/powerpoint/2010/main" val="230136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F6D7A8-15A2-4642-9007-DA41176D696F}" type="datetimeFigureOut">
              <a:rPr lang="en-GB" smtClean="0"/>
              <a:t>14/08/2023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D3536-283F-4A83-B576-306334DD68A7}" type="slidenum">
              <a:rPr lang="en-GB" smtClean="0"/>
              <a:t>‹#›</a:t>
            </a:fld>
            <a:endParaRPr lang="en-GB"/>
          </a:p>
        </p:txBody>
      </p:sp>
    </p:spTree>
    <p:extLst>
      <p:ext uri="{BB962C8B-B14F-4D97-AF65-F5344CB8AC3E}">
        <p14:creationId xmlns:p14="http://schemas.microsoft.com/office/powerpoint/2010/main" val="274232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F6D7A8-15A2-4642-9007-DA41176D696F}" type="datetimeFigureOut">
              <a:rPr lang="en-GB" smtClean="0"/>
              <a:t>14/08/2023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D3536-283F-4A83-B576-306334DD68A7}" type="slidenum">
              <a:rPr lang="en-GB" smtClean="0"/>
              <a:t>‹#›</a:t>
            </a:fld>
            <a:endParaRPr lang="en-GB"/>
          </a:p>
        </p:txBody>
      </p:sp>
    </p:spTree>
    <p:extLst>
      <p:ext uri="{BB962C8B-B14F-4D97-AF65-F5344CB8AC3E}">
        <p14:creationId xmlns:p14="http://schemas.microsoft.com/office/powerpoint/2010/main" val="309304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6F6D7A8-15A2-4642-9007-DA41176D696F}" type="datetimeFigureOut">
              <a:rPr lang="en-GB" smtClean="0"/>
              <a:t>14/08/2023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0D3536-283F-4A83-B576-306334DD68A7}" type="slidenum">
              <a:rPr lang="en-GB" smtClean="0"/>
              <a:t>‹#›</a:t>
            </a:fld>
            <a:endParaRPr lang="en-GB"/>
          </a:p>
        </p:txBody>
      </p:sp>
    </p:spTree>
    <p:extLst>
      <p:ext uri="{BB962C8B-B14F-4D97-AF65-F5344CB8AC3E}">
        <p14:creationId xmlns:p14="http://schemas.microsoft.com/office/powerpoint/2010/main" val="163565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6F6D7A8-15A2-4642-9007-DA41176D696F}" type="datetimeFigureOut">
              <a:rPr lang="en-GB" smtClean="0"/>
              <a:t>14/08/2023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0D3536-283F-4A83-B576-306334DD68A7}" type="slidenum">
              <a:rPr lang="en-GB" smtClean="0"/>
              <a:t>‹#›</a:t>
            </a:fld>
            <a:endParaRPr lang="en-GB"/>
          </a:p>
        </p:txBody>
      </p:sp>
    </p:spTree>
    <p:extLst>
      <p:ext uri="{BB962C8B-B14F-4D97-AF65-F5344CB8AC3E}">
        <p14:creationId xmlns:p14="http://schemas.microsoft.com/office/powerpoint/2010/main" val="191143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6D7A8-15A2-4642-9007-DA41176D696F}" type="datetimeFigureOut">
              <a:rPr lang="en-GB" smtClean="0"/>
              <a:t>14/08/2023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0D3536-283F-4A83-B576-306334DD68A7}" type="slidenum">
              <a:rPr lang="en-GB" smtClean="0"/>
              <a:t>‹#›</a:t>
            </a:fld>
            <a:endParaRPr lang="en-GB"/>
          </a:p>
        </p:txBody>
      </p:sp>
    </p:spTree>
    <p:extLst>
      <p:ext uri="{BB962C8B-B14F-4D97-AF65-F5344CB8AC3E}">
        <p14:creationId xmlns:p14="http://schemas.microsoft.com/office/powerpoint/2010/main" val="296108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F6D7A8-15A2-4642-9007-DA41176D696F}" type="datetimeFigureOut">
              <a:rPr lang="en-GB" smtClean="0"/>
              <a:t>14/08/2023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D3536-283F-4A83-B576-306334DD68A7}" type="slidenum">
              <a:rPr lang="en-GB" smtClean="0"/>
              <a:t>‹#›</a:t>
            </a:fld>
            <a:endParaRPr lang="en-GB"/>
          </a:p>
        </p:txBody>
      </p:sp>
    </p:spTree>
    <p:extLst>
      <p:ext uri="{BB962C8B-B14F-4D97-AF65-F5344CB8AC3E}">
        <p14:creationId xmlns:p14="http://schemas.microsoft.com/office/powerpoint/2010/main" val="258518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F6D7A8-15A2-4642-9007-DA41176D696F}" type="datetimeFigureOut">
              <a:rPr lang="en-GB" smtClean="0"/>
              <a:t>14/08/2023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D3536-283F-4A83-B576-306334DD68A7}" type="slidenum">
              <a:rPr lang="en-GB" smtClean="0"/>
              <a:t>‹#›</a:t>
            </a:fld>
            <a:endParaRPr lang="en-GB"/>
          </a:p>
        </p:txBody>
      </p:sp>
    </p:spTree>
    <p:extLst>
      <p:ext uri="{BB962C8B-B14F-4D97-AF65-F5344CB8AC3E}">
        <p14:creationId xmlns:p14="http://schemas.microsoft.com/office/powerpoint/2010/main" val="99817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6D7A8-15A2-4642-9007-DA41176D696F}" type="datetimeFigureOut">
              <a:rPr lang="en-GB" smtClean="0"/>
              <a:t>14/08/2023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D3536-283F-4A83-B576-306334DD68A7}" type="slidenum">
              <a:rPr lang="en-GB" smtClean="0"/>
              <a:t>‹#›</a:t>
            </a:fld>
            <a:endParaRPr lang="en-GB"/>
          </a:p>
        </p:txBody>
      </p:sp>
    </p:spTree>
    <p:extLst>
      <p:ext uri="{BB962C8B-B14F-4D97-AF65-F5344CB8AC3E}">
        <p14:creationId xmlns:p14="http://schemas.microsoft.com/office/powerpoint/2010/main" val="104346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7022" y="835378"/>
            <a:ext cx="4865510" cy="619272"/>
          </a:xfrm>
          <a:prstGeom prst="rect">
            <a:avLst/>
          </a:prstGeom>
        </p:spPr>
        <p:txBody>
          <a:bodyPr wrap="square">
            <a:spAutoFit/>
          </a:bodyPr>
          <a:lstStyle/>
          <a:p>
            <a:pPr>
              <a:lnSpc>
                <a:spcPct val="107000"/>
              </a:lnSpc>
              <a:spcAft>
                <a:spcPts val="800"/>
              </a:spcAft>
            </a:pPr>
            <a:r>
              <a:rPr lang="en-US" sz="3200" b="1" dirty="0" smtClean="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Mechanism of </a:t>
            </a:r>
            <a:r>
              <a:rPr lang="en-US" sz="3200" b="1" dirty="0" err="1" smtClean="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labour</a:t>
            </a:r>
            <a:endParaRPr lang="en-GB" sz="3200" dirty="0" smtClean="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l="50299" t="5013" b="1253"/>
          <a:stretch/>
        </p:blipFill>
        <p:spPr>
          <a:xfrm>
            <a:off x="3239912" y="1454651"/>
            <a:ext cx="4380088" cy="4912282"/>
          </a:xfrm>
          <a:prstGeom prst="rect">
            <a:avLst/>
          </a:prstGeom>
        </p:spPr>
      </p:pic>
    </p:spTree>
    <p:extLst>
      <p:ext uri="{BB962C8B-B14F-4D97-AF65-F5344CB8AC3E}">
        <p14:creationId xmlns:p14="http://schemas.microsoft.com/office/powerpoint/2010/main" val="691306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1644" y="1625600"/>
            <a:ext cx="8319912" cy="2500043"/>
          </a:xfrm>
          <a:prstGeom prst="rect">
            <a:avLst/>
          </a:prstGeom>
        </p:spPr>
        <p:txBody>
          <a:bodyPr wrap="square">
            <a:spAutoFit/>
          </a:bodyPr>
          <a:lstStyle/>
          <a:p>
            <a:pPr algn="just">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Factors facilitating descent are: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Uterine contraction and retraction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Bearing down effort by woman</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Straightening  of the fetal ovoid head specially after rupture of membrane and full dilatation of the cervix</a:t>
            </a:r>
            <a:endParaRPr lang="en-US" sz="2800" dirty="0"/>
          </a:p>
        </p:txBody>
      </p:sp>
    </p:spTree>
    <p:extLst>
      <p:ext uri="{BB962C8B-B14F-4D97-AF65-F5344CB8AC3E}">
        <p14:creationId xmlns:p14="http://schemas.microsoft.com/office/powerpoint/2010/main" val="2706652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372532"/>
            <a:ext cx="8882892" cy="6257482"/>
          </a:xfrm>
          <a:prstGeom prst="rect">
            <a:avLst/>
          </a:prstGeom>
        </p:spPr>
        <p:txBody>
          <a:bodyPr wrap="square">
            <a:spAutoFit/>
          </a:bodyPr>
          <a:lstStyle/>
          <a:p>
            <a:pPr lvl="0" algn="just">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3. </a:t>
            </a:r>
            <a:r>
              <a:rPr lang="en-US" sz="2800" b="1" dirty="0" smtClean="0">
                <a:latin typeface="Calibri" panose="020F0502020204030204" pitchFamily="34" charset="0"/>
                <a:ea typeface="Calibri" panose="020F0502020204030204" pitchFamily="34" charset="0"/>
                <a:cs typeface="Times New Roman" panose="02020603050405020304" pitchFamily="18" charset="0"/>
              </a:rPr>
              <a:t>Flexion </a:t>
            </a:r>
            <a:endParaRPr lang="en-GB"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latin typeface="Calibri" panose="020F0502020204030204" pitchFamily="34" charset="0"/>
                <a:ea typeface="Calibri" panose="020F0502020204030204" pitchFamily="34" charset="0"/>
                <a:cs typeface="Times New Roman" panose="02020603050405020304" pitchFamily="18" charset="0"/>
              </a:rPr>
              <a:t>The head is usually flexed at </a:t>
            </a:r>
            <a:r>
              <a:rPr lang="en-US" sz="2800" dirty="0" smtClean="0">
                <a:latin typeface="Calibri" panose="020F0502020204030204" pitchFamily="34" charset="0"/>
                <a:ea typeface="Calibri" panose="020F0502020204030204" pitchFamily="34" charset="0"/>
                <a:cs typeface="Times New Roman" panose="02020603050405020304" pitchFamily="18" charset="0"/>
              </a:rPr>
              <a:t>beginning </a:t>
            </a:r>
            <a:r>
              <a:rPr lang="en-US" sz="2800" dirty="0">
                <a:latin typeface="Calibri" panose="020F0502020204030204" pitchFamily="34" charset="0"/>
                <a:ea typeface="Calibri" panose="020F0502020204030204" pitchFamily="34" charset="0"/>
                <a:cs typeface="Times New Roman" panose="02020603050405020304" pitchFamily="18" charset="0"/>
              </a:rPr>
              <a:t>of the </a:t>
            </a:r>
            <a:r>
              <a:rPr lang="en-US" sz="2800" dirty="0" err="1">
                <a:latin typeface="Calibri" panose="020F0502020204030204" pitchFamily="34" charset="0"/>
                <a:ea typeface="Calibri" panose="020F0502020204030204" pitchFamily="34" charset="0"/>
                <a:cs typeface="Times New Roman" panose="02020603050405020304" pitchFamily="18" charset="0"/>
              </a:rPr>
              <a:t>labour</a:t>
            </a:r>
            <a:r>
              <a:rPr lang="en-US" sz="2800" dirty="0">
                <a:latin typeface="Calibri" panose="020F0502020204030204" pitchFamily="34" charset="0"/>
                <a:ea typeface="Calibri" panose="020F0502020204030204" pitchFamily="34" charset="0"/>
                <a:cs typeface="Times New Roman" panose="02020603050405020304" pitchFamily="18" charset="0"/>
              </a:rPr>
              <a:t> and increases </a:t>
            </a:r>
            <a:r>
              <a:rPr lang="en-US" sz="2800" dirty="0" smtClean="0">
                <a:latin typeface="Calibri" panose="020F0502020204030204" pitchFamily="34" charset="0"/>
                <a:ea typeface="Calibri" panose="020F0502020204030204" pitchFamily="34" charset="0"/>
                <a:cs typeface="Times New Roman" panose="02020603050405020304" pitchFamily="18" charset="0"/>
              </a:rPr>
              <a:t>throughout </a:t>
            </a:r>
            <a:r>
              <a:rPr lang="en-US" sz="2800" dirty="0" err="1" smtClean="0">
                <a:latin typeface="Calibri" panose="020F0502020204030204" pitchFamily="34" charset="0"/>
                <a:ea typeface="Calibri" panose="020F0502020204030204" pitchFamily="34" charset="0"/>
                <a:cs typeface="Times New Roman" panose="02020603050405020304" pitchFamily="18" charset="0"/>
              </a:rPr>
              <a:t>labour</a:t>
            </a:r>
            <a:r>
              <a:rPr lang="en-US" sz="2800" dirty="0">
                <a:latin typeface="Calibri" panose="020F0502020204030204" pitchFamily="34" charset="0"/>
                <a:ea typeface="Calibri" panose="020F0502020204030204" pitchFamily="34" charset="0"/>
                <a:cs typeface="Times New Roman" panose="02020603050405020304" pitchFamily="18" charset="0"/>
              </a:rPr>
              <a:t>. F</a:t>
            </a:r>
            <a:r>
              <a:rPr lang="en-US" sz="2800" dirty="0" smtClean="0">
                <a:latin typeface="Calibri" panose="020F0502020204030204" pitchFamily="34" charset="0"/>
                <a:ea typeface="Calibri" panose="020F0502020204030204" pitchFamily="34" charset="0"/>
                <a:cs typeface="Times New Roman" panose="02020603050405020304" pitchFamily="18" charset="0"/>
              </a:rPr>
              <a:t>etal </a:t>
            </a:r>
            <a:r>
              <a:rPr lang="en-US" sz="2800" dirty="0">
                <a:latin typeface="Calibri" panose="020F0502020204030204" pitchFamily="34" charset="0"/>
                <a:ea typeface="Calibri" panose="020F0502020204030204" pitchFamily="34" charset="0"/>
                <a:cs typeface="Times New Roman" panose="02020603050405020304" pitchFamily="18" charset="0"/>
              </a:rPr>
              <a:t>spine is attached nearer the posterior part of the skull; pressure exerted down the fetal axis will be more forcibly transmitted to the occiput </a:t>
            </a:r>
            <a:r>
              <a:rPr lang="en-US" sz="2800" dirty="0" smtClean="0">
                <a:latin typeface="Calibri" panose="020F0502020204030204" pitchFamily="34" charset="0"/>
                <a:ea typeface="Calibri" panose="020F0502020204030204" pitchFamily="34" charset="0"/>
                <a:cs typeface="Times New Roman" panose="02020603050405020304" pitchFamily="18" charset="0"/>
              </a:rPr>
              <a:t>than </a:t>
            </a:r>
            <a:r>
              <a:rPr lang="en-US" sz="2800" dirty="0" err="1">
                <a:latin typeface="Calibri" panose="020F0502020204030204" pitchFamily="34" charset="0"/>
                <a:ea typeface="Calibri" panose="020F0502020204030204" pitchFamily="34" charset="0"/>
                <a:cs typeface="Times New Roman" panose="02020603050405020304" pitchFamily="18" charset="0"/>
              </a:rPr>
              <a:t>sinciput</a:t>
            </a:r>
            <a:r>
              <a:rPr lang="en-US" sz="2800" dirty="0">
                <a:latin typeface="Calibri" panose="020F0502020204030204" pitchFamily="34" charset="0"/>
                <a:ea typeface="Calibri" panose="020F0502020204030204" pitchFamily="34" charset="0"/>
                <a:cs typeface="Times New Roman" panose="02020603050405020304" pitchFamily="18" charset="0"/>
              </a:rPr>
              <a:t>. The effect is to increase </a:t>
            </a:r>
            <a:r>
              <a:rPr lang="en-US" sz="2800" dirty="0" smtClean="0">
                <a:latin typeface="Calibri" panose="020F0502020204030204" pitchFamily="34" charset="0"/>
                <a:ea typeface="Calibri" panose="020F0502020204030204" pitchFamily="34" charset="0"/>
                <a:cs typeface="Times New Roman" panose="02020603050405020304" pitchFamily="18" charset="0"/>
              </a:rPr>
              <a:t>flexion results </a:t>
            </a:r>
            <a:r>
              <a:rPr lang="en-US" sz="2800" dirty="0">
                <a:latin typeface="Calibri" panose="020F0502020204030204" pitchFamily="34" charset="0"/>
                <a:ea typeface="Calibri" panose="020F0502020204030204" pitchFamily="34" charset="0"/>
                <a:cs typeface="Times New Roman" panose="02020603050405020304" pitchFamily="18" charset="0"/>
              </a:rPr>
              <a:t>in smaller presenting diameters </a:t>
            </a:r>
            <a:r>
              <a:rPr lang="en-US" sz="2800" dirty="0" smtClean="0">
                <a:latin typeface="Calibri" panose="020F0502020204030204" pitchFamily="34" charset="0"/>
                <a:ea typeface="Calibri" panose="020F0502020204030204" pitchFamily="34" charset="0"/>
                <a:cs typeface="Times New Roman" panose="02020603050405020304" pitchFamily="18" charset="0"/>
              </a:rPr>
              <a:t>negotiate pelvic </a:t>
            </a:r>
            <a:r>
              <a:rPr lang="en-US" sz="2800" dirty="0">
                <a:latin typeface="Calibri" panose="020F0502020204030204" pitchFamily="34" charset="0"/>
                <a:ea typeface="Calibri" panose="020F0502020204030204" pitchFamily="34" charset="0"/>
                <a:cs typeface="Times New Roman" panose="02020603050405020304" pitchFamily="18" charset="0"/>
              </a:rPr>
              <a:t>more easily. At the onset of </a:t>
            </a:r>
            <a:r>
              <a:rPr lang="en-US" sz="2800" dirty="0" err="1" smtClean="0">
                <a:latin typeface="Calibri" panose="020F0502020204030204" pitchFamily="34" charset="0"/>
                <a:ea typeface="Calibri" panose="020F0502020204030204" pitchFamily="34" charset="0"/>
                <a:cs typeface="Times New Roman" panose="02020603050405020304" pitchFamily="18" charset="0"/>
              </a:rPr>
              <a:t>labour</a:t>
            </a:r>
            <a:r>
              <a:rPr lang="en-US" sz="2800" dirty="0" smtClean="0">
                <a:latin typeface="Calibri" panose="020F0502020204030204" pitchFamily="34" charset="0"/>
                <a:ea typeface="Calibri" panose="020F0502020204030204" pitchFamily="34" charset="0"/>
                <a:cs typeface="Times New Roman" panose="02020603050405020304" pitchFamily="18" charset="0"/>
              </a:rPr>
              <a:t> sub </a:t>
            </a:r>
            <a:r>
              <a:rPr lang="en-US" sz="2800" dirty="0" err="1">
                <a:latin typeface="Calibri" panose="020F0502020204030204" pitchFamily="34" charset="0"/>
                <a:ea typeface="Calibri" panose="020F0502020204030204" pitchFamily="34" charset="0"/>
                <a:cs typeface="Times New Roman" panose="02020603050405020304" pitchFamily="18" charset="0"/>
              </a:rPr>
              <a:t>occiputo</a:t>
            </a:r>
            <a:r>
              <a:rPr lang="en-US" sz="2800" dirty="0">
                <a:latin typeface="Calibri" panose="020F0502020204030204" pitchFamily="34" charset="0"/>
                <a:ea typeface="Calibri" panose="020F0502020204030204" pitchFamily="34" charset="0"/>
                <a:cs typeface="Times New Roman" panose="02020603050405020304" pitchFamily="18" charset="0"/>
              </a:rPr>
              <a:t>-frontal diameter 10 cm is presenting part, with greater flexion the sub- </a:t>
            </a:r>
            <a:r>
              <a:rPr lang="en-US" sz="2800" dirty="0" err="1">
                <a:latin typeface="Calibri" panose="020F0502020204030204" pitchFamily="34" charset="0"/>
                <a:ea typeface="Calibri" panose="020F0502020204030204" pitchFamily="34" charset="0"/>
                <a:cs typeface="Times New Roman" panose="02020603050405020304" pitchFamily="18" charset="0"/>
              </a:rPr>
              <a:t>occiputo</a:t>
            </a:r>
            <a:r>
              <a:rPr lang="en-US" sz="2800" dirty="0">
                <a:latin typeface="Calibri" panose="020F0502020204030204" pitchFamily="34" charset="0"/>
                <a:ea typeface="Calibri" panose="020F0502020204030204" pitchFamily="34" charset="0"/>
                <a:cs typeface="Times New Roman" panose="02020603050405020304" pitchFamily="18" charset="0"/>
              </a:rPr>
              <a:t> bregmatic diameter 9.5 cm become the leading part.</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latin typeface="Calibri" panose="020F0502020204030204" pitchFamily="34" charset="0"/>
                <a:ea typeface="Calibri" panose="020F0502020204030204" pitchFamily="34" charset="0"/>
                <a:cs typeface="Times New Roman" panose="02020603050405020304" pitchFamily="18" charset="0"/>
              </a:rPr>
              <a:t>As the head meets the resistance of the birth canal during descent, full </a:t>
            </a:r>
            <a:r>
              <a:rPr lang="en-US" sz="2800" dirty="0" smtClean="0">
                <a:latin typeface="Calibri" panose="020F0502020204030204" pitchFamily="34" charset="0"/>
                <a:ea typeface="Calibri" panose="020F0502020204030204" pitchFamily="34" charset="0"/>
                <a:cs typeface="Times New Roman" panose="02020603050405020304" pitchFamily="18" charset="0"/>
              </a:rPr>
              <a:t>flexion achieved</a:t>
            </a:r>
            <a:r>
              <a:rPr lang="en-US" sz="2800" dirty="0">
                <a:latin typeface="Calibri" panose="020F0502020204030204" pitchFamily="34" charset="0"/>
                <a:ea typeface="Calibri" panose="020F0502020204030204" pitchFamily="34" charset="0"/>
                <a:cs typeface="Times New Roman" panose="02020603050405020304" pitchFamily="18" charset="0"/>
              </a:rPr>
              <a:t>. I</a:t>
            </a:r>
            <a:r>
              <a:rPr lang="en-US" sz="2800" dirty="0" smtClean="0">
                <a:latin typeface="Calibri" panose="020F0502020204030204" pitchFamily="34" charset="0"/>
                <a:ea typeface="Calibri" panose="020F0502020204030204" pitchFamily="34" charset="0"/>
                <a:cs typeface="Times New Roman" panose="02020603050405020304" pitchFamily="18" charset="0"/>
              </a:rPr>
              <a:t>f pelvis </a:t>
            </a:r>
            <a:r>
              <a:rPr lang="en-US" sz="2800" dirty="0">
                <a:latin typeface="Calibri" panose="020F0502020204030204" pitchFamily="34" charset="0"/>
                <a:ea typeface="Calibri" panose="020F0502020204030204" pitchFamily="34" charset="0"/>
                <a:cs typeface="Times New Roman" panose="02020603050405020304" pitchFamily="18" charset="0"/>
              </a:rPr>
              <a:t>is adequate, flexion is achieve either due to the resistance offered by unfolding cervix, </a:t>
            </a:r>
            <a:r>
              <a:rPr lang="en-US" sz="2800" dirty="0" smtClean="0">
                <a:latin typeface="Calibri" panose="020F0502020204030204" pitchFamily="34" charset="0"/>
                <a:ea typeface="Calibri" panose="020F0502020204030204" pitchFamily="34" charset="0"/>
                <a:cs typeface="Times New Roman" panose="02020603050405020304" pitchFamily="18" charset="0"/>
              </a:rPr>
              <a:t>walls </a:t>
            </a:r>
            <a:r>
              <a:rPr lang="en-US" sz="2800" dirty="0">
                <a:latin typeface="Calibri" panose="020F0502020204030204" pitchFamily="34" charset="0"/>
                <a:ea typeface="Calibri" panose="020F0502020204030204" pitchFamily="34" charset="0"/>
                <a:cs typeface="Times New Roman" panose="02020603050405020304" pitchFamily="18" charset="0"/>
              </a:rPr>
              <a:t>of the pelvis or by the pelvic </a:t>
            </a:r>
            <a:r>
              <a:rPr lang="en-US" sz="2800" dirty="0" smtClean="0">
                <a:latin typeface="Calibri" panose="020F0502020204030204" pitchFamily="34" charset="0"/>
                <a:ea typeface="Calibri" panose="020F0502020204030204" pitchFamily="34" charset="0"/>
                <a:cs typeface="Times New Roman" panose="02020603050405020304" pitchFamily="18" charset="0"/>
              </a:rPr>
              <a:t>floor.</a:t>
            </a:r>
            <a:endParaRPr lang="en-GB" sz="2800" dirty="0"/>
          </a:p>
        </p:txBody>
      </p:sp>
      <p:pic>
        <p:nvPicPr>
          <p:cNvPr id="3" name="Picture 2"/>
          <p:cNvPicPr>
            <a:picLocks noChangeAspect="1"/>
          </p:cNvPicPr>
          <p:nvPr/>
        </p:nvPicPr>
        <p:blipFill>
          <a:blip r:embed="rId2"/>
          <a:stretch>
            <a:fillRect/>
          </a:stretch>
        </p:blipFill>
        <p:spPr>
          <a:xfrm rot="16200000">
            <a:off x="9048213" y="2469832"/>
            <a:ext cx="3273108" cy="2587750"/>
          </a:xfrm>
          <a:prstGeom prst="rect">
            <a:avLst/>
          </a:prstGeom>
        </p:spPr>
      </p:pic>
    </p:spTree>
    <p:extLst>
      <p:ext uri="{BB962C8B-B14F-4D97-AF65-F5344CB8AC3E}">
        <p14:creationId xmlns:p14="http://schemas.microsoft.com/office/powerpoint/2010/main" val="2297314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756" y="402337"/>
            <a:ext cx="10363200" cy="5245731"/>
          </a:xfrm>
          <a:prstGeom prst="rect">
            <a:avLst/>
          </a:prstGeom>
        </p:spPr>
        <p:txBody>
          <a:bodyPr wrap="square">
            <a:spAutoFit/>
          </a:bodyPr>
          <a:lstStyle/>
          <a:p>
            <a:pPr lvl="0" algn="just">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4. </a:t>
            </a: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latin typeface="Calibri" panose="020F0502020204030204" pitchFamily="34" charset="0"/>
                <a:ea typeface="Calibri" panose="020F0502020204030204" pitchFamily="34" charset="0"/>
                <a:cs typeface="Times New Roman" panose="02020603050405020304" pitchFamily="18" charset="0"/>
              </a:rPr>
              <a:t>Internal </a:t>
            </a:r>
            <a:r>
              <a:rPr lang="en-US" sz="2800" b="1" dirty="0">
                <a:latin typeface="Calibri" panose="020F0502020204030204" pitchFamily="34" charset="0"/>
                <a:ea typeface="Calibri" panose="020F0502020204030204" pitchFamily="34" charset="0"/>
                <a:cs typeface="Times New Roman" panose="02020603050405020304" pitchFamily="18" charset="0"/>
              </a:rPr>
              <a:t>rotation of the head</a:t>
            </a:r>
            <a:endParaRPr lang="en-GB"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Internal rotation is turning forwards of whatever part of the fetus reaches the anterior, lateral half of the gutter shaped pelvic floor first. During a contraction the leading part is driven downwards onto the pelvic floor. The resistance of this muscular diaphragm brings about rotation. As the contraction fades, the pelvic floor muscle rebounds causing the occiput to </a:t>
            </a:r>
            <a:r>
              <a:rPr lang="en-US" sz="2800" dirty="0" err="1">
                <a:latin typeface="Calibri" panose="020F0502020204030204" pitchFamily="34" charset="0"/>
                <a:ea typeface="Calibri" panose="020F0502020204030204" pitchFamily="34" charset="0"/>
                <a:cs typeface="Times New Roman" panose="02020603050405020304" pitchFamily="18" charset="0"/>
              </a:rPr>
              <a:t>gride</a:t>
            </a:r>
            <a:r>
              <a:rPr lang="en-US" sz="2800" dirty="0">
                <a:latin typeface="Calibri" panose="020F0502020204030204" pitchFamily="34" charset="0"/>
                <a:ea typeface="Calibri" panose="020F0502020204030204" pitchFamily="34" charset="0"/>
                <a:cs typeface="Times New Roman" panose="02020603050405020304" pitchFamily="18" charset="0"/>
              </a:rPr>
              <a:t> forwards. Resistance is therefore an important determinant of rotation. The slop of the pelvic floor determines the direction of rotation. In a well flexed vertex presentation, the occiput leads and meets the pelvic floor first and rotates anteriorly through 1/8</a:t>
            </a:r>
            <a:r>
              <a:rPr lang="en-US" sz="2800" baseline="30000" dirty="0">
                <a:latin typeface="Calibri" panose="020F0502020204030204" pitchFamily="34" charset="0"/>
                <a:ea typeface="Calibri" panose="020F0502020204030204" pitchFamily="34" charset="0"/>
                <a:cs typeface="Times New Roman" panose="02020603050405020304" pitchFamily="18" charset="0"/>
              </a:rPr>
              <a:t>th</a:t>
            </a:r>
            <a:r>
              <a:rPr lang="en-US" sz="2800" dirty="0">
                <a:latin typeface="Calibri" panose="020F0502020204030204" pitchFamily="34" charset="0"/>
                <a:ea typeface="Calibri" panose="020F0502020204030204" pitchFamily="34" charset="0"/>
                <a:cs typeface="Times New Roman" panose="02020603050405020304" pitchFamily="18" charset="0"/>
              </a:rPr>
              <a:t> of a circle</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401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875" t="26041" r="30469" b="11459"/>
          <a:stretch/>
        </p:blipFill>
        <p:spPr>
          <a:xfrm>
            <a:off x="7665155" y="834736"/>
            <a:ext cx="3691467" cy="4572000"/>
          </a:xfrm>
          <a:prstGeom prst="rect">
            <a:avLst/>
          </a:prstGeom>
        </p:spPr>
      </p:pic>
      <p:sp>
        <p:nvSpPr>
          <p:cNvPr id="3" name="Rectangle 2"/>
          <p:cNvSpPr/>
          <p:nvPr/>
        </p:nvSpPr>
        <p:spPr>
          <a:xfrm>
            <a:off x="311727" y="581891"/>
            <a:ext cx="7127651" cy="5693866"/>
          </a:xfrm>
          <a:prstGeom prst="rect">
            <a:avLst/>
          </a:prstGeom>
        </p:spPr>
        <p:txBody>
          <a:bodyPr wrap="square">
            <a:spAutoFit/>
          </a:bodyPr>
          <a:lstStyle/>
          <a:p>
            <a:pPr algn="just"/>
            <a:r>
              <a:rPr lang="en-US" sz="2800" dirty="0">
                <a:latin typeface="Calibri" panose="020F0502020204030204" pitchFamily="34" charset="0"/>
                <a:ea typeface="Calibri" panose="020F0502020204030204" pitchFamily="34" charset="0"/>
                <a:cs typeface="Times New Roman" panose="02020603050405020304" pitchFamily="18" charset="0"/>
              </a:rPr>
              <a:t>In LOA position, occiput rotates 1/8</a:t>
            </a:r>
            <a:r>
              <a:rPr lang="en-US" sz="2800" baseline="30000" dirty="0">
                <a:latin typeface="Calibri" panose="020F0502020204030204" pitchFamily="34" charset="0"/>
                <a:ea typeface="Calibri" panose="020F0502020204030204" pitchFamily="34" charset="0"/>
                <a:cs typeface="Times New Roman" panose="02020603050405020304" pitchFamily="18" charset="0"/>
              </a:rPr>
              <a:t>th</a:t>
            </a:r>
            <a:r>
              <a:rPr lang="en-US" sz="2800" dirty="0">
                <a:latin typeface="Calibri" panose="020F0502020204030204" pitchFamily="34" charset="0"/>
                <a:ea typeface="Calibri" panose="020F0502020204030204" pitchFamily="34" charset="0"/>
                <a:cs typeface="Times New Roman" panose="02020603050405020304" pitchFamily="18" charset="0"/>
              </a:rPr>
              <a:t> (45</a:t>
            </a:r>
            <a:r>
              <a:rPr lang="en-US" sz="2800" dirty="0">
                <a:latin typeface="Calibri" panose="020F0502020204030204" pitchFamily="34" charset="0"/>
                <a:ea typeface="Calibri" panose="020F0502020204030204" pitchFamily="34" charset="0"/>
                <a:cs typeface="Calibri" panose="020F0502020204030204" pitchFamily="34" charset="0"/>
              </a:rPr>
              <a:t> degree) from the left towards midline where it can escape under the pubic arch and allow the sub-occipital region to pivot on the lower border of the symphysis pubis. This causes a slight twists on the neck of the fetus as the head is no longer in direct alignment with the widest (anterior posterior) diameter of the pelvic outlet facilitating on easy escape. The occiput slope beneath the sub-pubic arch and crowning occurs. When the head no longer recedes between contractions and the widest transverse diameter (</a:t>
            </a:r>
            <a:r>
              <a:rPr lang="en-US" sz="2800" dirty="0" err="1">
                <a:latin typeface="Calibri" panose="020F0502020204030204" pitchFamily="34" charset="0"/>
                <a:ea typeface="Calibri" panose="020F0502020204030204" pitchFamily="34" charset="0"/>
                <a:cs typeface="Calibri" panose="020F0502020204030204" pitchFamily="34" charset="0"/>
              </a:rPr>
              <a:t>biparital</a:t>
            </a:r>
            <a:r>
              <a:rPr lang="en-US" sz="2800" dirty="0">
                <a:latin typeface="Calibri" panose="020F0502020204030204" pitchFamily="34" charset="0"/>
                <a:ea typeface="Calibri" panose="020F0502020204030204" pitchFamily="34" charset="0"/>
                <a:cs typeface="Calibri" panose="020F0502020204030204" pitchFamily="34" charset="0"/>
              </a:rPr>
              <a:t>) is born.</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571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356" y="1132609"/>
            <a:ext cx="5893827" cy="4103046"/>
          </a:xfrm>
          <a:prstGeom prst="rect">
            <a:avLst/>
          </a:prstGeom>
        </p:spPr>
        <p:txBody>
          <a:bodyPr wrap="square">
            <a:spAutoFit/>
          </a:bodyPr>
          <a:lstStyle/>
          <a:p>
            <a:pPr lvl="0" algn="just">
              <a:lnSpc>
                <a:spcPct val="107000"/>
              </a:lnSpc>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5. </a:t>
            </a:r>
            <a:r>
              <a:rPr lang="en-US" sz="2800" b="1" dirty="0" smtClean="0">
                <a:latin typeface="Calibri" panose="020F0502020204030204" pitchFamily="34" charset="0"/>
                <a:ea typeface="Calibri" panose="020F0502020204030204" pitchFamily="34" charset="0"/>
                <a:cs typeface="Times New Roman" panose="02020603050405020304" pitchFamily="18" charset="0"/>
              </a:rPr>
              <a:t>Crowning </a:t>
            </a:r>
            <a:r>
              <a:rPr lang="en-US" sz="2800" b="1" dirty="0">
                <a:latin typeface="Calibri" panose="020F0502020204030204" pitchFamily="34" charset="0"/>
                <a:ea typeface="Calibri" panose="020F0502020204030204" pitchFamily="34" charset="0"/>
                <a:cs typeface="Times New Roman" panose="02020603050405020304" pitchFamily="18" charset="0"/>
              </a:rPr>
              <a:t>of the head</a:t>
            </a:r>
            <a:endParaRPr lang="en-GB"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latin typeface="Calibri" panose="020F0502020204030204" pitchFamily="34" charset="0"/>
                <a:ea typeface="Calibri" panose="020F0502020204030204" pitchFamily="34" charset="0"/>
                <a:cs typeface="Times New Roman" panose="02020603050405020304" pitchFamily="18" charset="0"/>
              </a:rPr>
              <a:t>After internal rotation of the head, further descent occurs until the sub-occiput lies underneath the pubic arch. As this stage, the maximum diameters of the head (</a:t>
            </a:r>
            <a:r>
              <a:rPr lang="en-US" sz="2800" dirty="0" err="1">
                <a:latin typeface="Calibri" panose="020F0502020204030204" pitchFamily="34" charset="0"/>
                <a:ea typeface="Calibri" panose="020F0502020204030204" pitchFamily="34" charset="0"/>
                <a:cs typeface="Times New Roman" panose="02020603050405020304" pitchFamily="18" charset="0"/>
              </a:rPr>
              <a:t>biparital</a:t>
            </a:r>
            <a:r>
              <a:rPr lang="en-US" sz="2800" dirty="0">
                <a:latin typeface="Calibri" panose="020F0502020204030204" pitchFamily="34" charset="0"/>
                <a:ea typeface="Calibri" panose="020F0502020204030204" pitchFamily="34" charset="0"/>
                <a:cs typeface="Times New Roman" panose="02020603050405020304" pitchFamily="18" charset="0"/>
              </a:rPr>
              <a:t>) stretches the </a:t>
            </a:r>
            <a:r>
              <a:rPr lang="en-US" sz="2800" dirty="0" err="1">
                <a:latin typeface="Calibri" panose="020F0502020204030204" pitchFamily="34" charset="0"/>
                <a:ea typeface="Calibri" panose="020F0502020204030204" pitchFamily="34" charset="0"/>
                <a:cs typeface="Times New Roman" panose="02020603050405020304" pitchFamily="18" charset="0"/>
              </a:rPr>
              <a:t>vulval</a:t>
            </a:r>
            <a:r>
              <a:rPr lang="en-US" sz="2800" dirty="0">
                <a:latin typeface="Calibri" panose="020F0502020204030204" pitchFamily="34" charset="0"/>
                <a:ea typeface="Calibri" panose="020F0502020204030204" pitchFamily="34" charset="0"/>
                <a:cs typeface="Times New Roman" panose="02020603050405020304" pitchFamily="18" charset="0"/>
              </a:rPr>
              <a:t> outlet without any recession of the head even after the contraction is over called crowning of the head.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 Baby Crowning : Normal Vaginal Delivery ✓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6410" r="-1282" b="24590"/>
          <a:stretch/>
        </p:blipFill>
        <p:spPr bwMode="auto">
          <a:xfrm>
            <a:off x="6868392" y="1932709"/>
            <a:ext cx="4172142" cy="32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16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409" y="706582"/>
            <a:ext cx="7005552" cy="4964821"/>
          </a:xfrm>
          <a:prstGeom prst="rect">
            <a:avLst/>
          </a:prstGeom>
        </p:spPr>
        <p:txBody>
          <a:bodyPr wrap="square">
            <a:spAutoFit/>
          </a:bodyPr>
          <a:lstStyle/>
          <a:p>
            <a:pPr lvl="0" algn="just">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6. </a:t>
            </a:r>
            <a:r>
              <a:rPr lang="en-US" sz="2800" b="1" dirty="0" smtClean="0">
                <a:latin typeface="Calibri" panose="020F0502020204030204" pitchFamily="34" charset="0"/>
                <a:ea typeface="Calibri" panose="020F0502020204030204" pitchFamily="34" charset="0"/>
                <a:cs typeface="Times New Roman" panose="02020603050405020304" pitchFamily="18" charset="0"/>
              </a:rPr>
              <a:t>Extension </a:t>
            </a:r>
            <a:r>
              <a:rPr lang="en-US" sz="2800" b="1" dirty="0">
                <a:latin typeface="Calibri" panose="020F0502020204030204" pitchFamily="34" charset="0"/>
                <a:ea typeface="Calibri" panose="020F0502020204030204" pitchFamily="34" charset="0"/>
                <a:cs typeface="Times New Roman" panose="02020603050405020304" pitchFamily="18" charset="0"/>
              </a:rPr>
              <a:t>of the head</a:t>
            </a:r>
            <a:endParaRPr lang="en-GB"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latin typeface="Calibri" panose="020F0502020204030204" pitchFamily="34" charset="0"/>
                <a:ea typeface="Calibri" panose="020F0502020204030204" pitchFamily="34" charset="0"/>
                <a:cs typeface="Times New Roman" panose="02020603050405020304" pitchFamily="18" charset="0"/>
              </a:rPr>
              <a:t>Delivery of the head takes place by extension through ‘ couple of force’ theory. The driving force pushes the head in a downward direction while the pelvic floor offers a resistance in the upward and forward direction, the downward and upward forces neutralize and remaining forward thrust helping in extension. This release </a:t>
            </a:r>
            <a:r>
              <a:rPr lang="en-US" sz="2800" dirty="0" err="1">
                <a:latin typeface="Calibri" panose="020F0502020204030204" pitchFamily="34" charset="0"/>
                <a:ea typeface="Calibri" panose="020F0502020204030204" pitchFamily="34" charset="0"/>
                <a:cs typeface="Times New Roman" panose="02020603050405020304" pitchFamily="18" charset="0"/>
              </a:rPr>
              <a:t>sinciput</a:t>
            </a:r>
            <a:r>
              <a:rPr lang="en-US" sz="2800" dirty="0">
                <a:latin typeface="Calibri" panose="020F0502020204030204" pitchFamily="34" charset="0"/>
                <a:ea typeface="Calibri" panose="020F0502020204030204" pitchFamily="34" charset="0"/>
                <a:cs typeface="Times New Roman" panose="02020603050405020304" pitchFamily="18" charset="0"/>
              </a:rPr>
              <a:t>, face and chin which, sweep the perineum. The sub-</a:t>
            </a:r>
            <a:r>
              <a:rPr lang="en-US" sz="2800" dirty="0" err="1">
                <a:latin typeface="Calibri" panose="020F0502020204030204" pitchFamily="34" charset="0"/>
                <a:ea typeface="Calibri" panose="020F0502020204030204" pitchFamily="34" charset="0"/>
                <a:cs typeface="Times New Roman" panose="02020603050405020304" pitchFamily="18" charset="0"/>
              </a:rPr>
              <a:t>occiputo</a:t>
            </a:r>
            <a:r>
              <a:rPr lang="en-US" sz="2800" dirty="0">
                <a:latin typeface="Calibri" panose="020F0502020204030204" pitchFamily="34" charset="0"/>
                <a:ea typeface="Calibri" panose="020F0502020204030204" pitchFamily="34" charset="0"/>
                <a:cs typeface="Times New Roman" panose="02020603050405020304" pitchFamily="18" charset="0"/>
              </a:rPr>
              <a:t> frontal diameter 10 cm distends the vaginal </a:t>
            </a:r>
            <a:r>
              <a:rPr lang="en-US" sz="2800" dirty="0" smtClean="0">
                <a:latin typeface="Calibri" panose="020F0502020204030204" pitchFamily="34" charset="0"/>
                <a:ea typeface="Calibri" panose="020F0502020204030204" pitchFamily="34" charset="0"/>
                <a:cs typeface="Times New Roman" panose="02020603050405020304" pitchFamily="18" charset="0"/>
              </a:rPr>
              <a:t>outlet.</a:t>
            </a:r>
            <a:endParaRPr lang="en-GB" sz="2800" dirty="0"/>
          </a:p>
        </p:txBody>
      </p:sp>
      <p:pic>
        <p:nvPicPr>
          <p:cNvPr id="3" name="Picture 2"/>
          <p:cNvPicPr>
            <a:picLocks noChangeAspect="1"/>
          </p:cNvPicPr>
          <p:nvPr/>
        </p:nvPicPr>
        <p:blipFill>
          <a:blip r:embed="rId2"/>
          <a:stretch>
            <a:fillRect/>
          </a:stretch>
        </p:blipFill>
        <p:spPr>
          <a:xfrm>
            <a:off x="7680961" y="327244"/>
            <a:ext cx="3857137" cy="3917512"/>
          </a:xfrm>
          <a:prstGeom prst="rect">
            <a:avLst/>
          </a:prstGeom>
        </p:spPr>
      </p:pic>
      <p:pic>
        <p:nvPicPr>
          <p:cNvPr id="4" name="Picture 3"/>
          <p:cNvPicPr>
            <a:picLocks noChangeAspect="1"/>
          </p:cNvPicPr>
          <p:nvPr/>
        </p:nvPicPr>
        <p:blipFill rotWithShape="1">
          <a:blip r:embed="rId3"/>
          <a:srcRect l="3665" t="22613" r="24371" b="-5635"/>
          <a:stretch/>
        </p:blipFill>
        <p:spPr>
          <a:xfrm>
            <a:off x="8188036" y="3188992"/>
            <a:ext cx="3231573" cy="3305326"/>
          </a:xfrm>
          <a:prstGeom prst="rect">
            <a:avLst/>
          </a:prstGeom>
        </p:spPr>
      </p:pic>
    </p:spTree>
    <p:extLst>
      <p:ext uri="{BB962C8B-B14F-4D97-AF65-F5344CB8AC3E}">
        <p14:creationId xmlns:p14="http://schemas.microsoft.com/office/powerpoint/2010/main" val="4220287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264" y="914400"/>
            <a:ext cx="10016836" cy="3241272"/>
          </a:xfrm>
          <a:prstGeom prst="rect">
            <a:avLst/>
          </a:prstGeom>
        </p:spPr>
        <p:txBody>
          <a:bodyPr wrap="square">
            <a:spAutoFit/>
          </a:bodyPr>
          <a:lstStyle/>
          <a:p>
            <a:pPr lvl="0" algn="just">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7. </a:t>
            </a:r>
            <a:r>
              <a:rPr lang="en-US" sz="2800" b="1" dirty="0" smtClean="0">
                <a:latin typeface="Calibri" panose="020F0502020204030204" pitchFamily="34" charset="0"/>
                <a:ea typeface="Calibri" panose="020F0502020204030204" pitchFamily="34" charset="0"/>
                <a:cs typeface="Times New Roman" panose="02020603050405020304" pitchFamily="18" charset="0"/>
              </a:rPr>
              <a:t>Restitution </a:t>
            </a:r>
            <a:r>
              <a:rPr lang="en-US" sz="2800" b="1" dirty="0">
                <a:latin typeface="Calibri" panose="020F0502020204030204" pitchFamily="34" charset="0"/>
                <a:ea typeface="Calibri" panose="020F0502020204030204" pitchFamily="34" charset="0"/>
                <a:cs typeface="Times New Roman" panose="02020603050405020304" pitchFamily="18" charset="0"/>
              </a:rPr>
              <a:t>of the head</a:t>
            </a:r>
            <a:endParaRPr lang="en-GB"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latin typeface="Calibri" panose="020F0502020204030204" pitchFamily="34" charset="0"/>
                <a:ea typeface="Calibri" panose="020F0502020204030204" pitchFamily="34" charset="0"/>
                <a:cs typeface="Times New Roman" panose="02020603050405020304" pitchFamily="18" charset="0"/>
              </a:rPr>
              <a:t>In the visible passive movements of the head to undo the twist in the neck, that took place during internal rotation of the head. In a vertex, LOA, the occiput resituates 1/8</a:t>
            </a:r>
            <a:r>
              <a:rPr lang="en-US" sz="2800" baseline="30000" dirty="0">
                <a:latin typeface="Calibri" panose="020F0502020204030204" pitchFamily="34" charset="0"/>
                <a:ea typeface="Calibri" panose="020F0502020204030204" pitchFamily="34" charset="0"/>
                <a:cs typeface="Times New Roman" panose="02020603050405020304" pitchFamily="18" charset="0"/>
              </a:rPr>
              <a:t>th</a:t>
            </a:r>
            <a:r>
              <a:rPr lang="en-US" sz="2800" dirty="0">
                <a:latin typeface="Calibri" panose="020F0502020204030204" pitchFamily="34" charset="0"/>
                <a:ea typeface="Calibri" panose="020F0502020204030204" pitchFamily="34" charset="0"/>
                <a:cs typeface="Times New Roman" panose="02020603050405020304" pitchFamily="18" charset="0"/>
              </a:rPr>
              <a:t> of the circle to the left, back to where it was before internal rotation took place. The occiput thus points to the maternal thigh of the corresponding side to which it originally </a:t>
            </a:r>
            <a:r>
              <a:rPr lang="en-US" sz="2800" dirty="0" smtClean="0">
                <a:latin typeface="Calibri" panose="020F0502020204030204" pitchFamily="34" charset="0"/>
                <a:ea typeface="Calibri" panose="020F0502020204030204" pitchFamily="34" charset="0"/>
                <a:cs typeface="Times New Roman" panose="02020603050405020304" pitchFamily="18" charset="0"/>
              </a:rPr>
              <a:t>lay.</a:t>
            </a:r>
            <a:endParaRPr lang="en-GB" sz="2800" dirty="0"/>
          </a:p>
        </p:txBody>
      </p:sp>
      <p:pic>
        <p:nvPicPr>
          <p:cNvPr id="3" name="Picture 2"/>
          <p:cNvPicPr>
            <a:picLocks noChangeAspect="1"/>
          </p:cNvPicPr>
          <p:nvPr/>
        </p:nvPicPr>
        <p:blipFill rotWithShape="1">
          <a:blip r:embed="rId2"/>
          <a:srcRect l="-1" t="35648" r="19055"/>
          <a:stretch/>
        </p:blipFill>
        <p:spPr>
          <a:xfrm>
            <a:off x="6175023" y="3826934"/>
            <a:ext cx="4336344" cy="2747302"/>
          </a:xfrm>
          <a:prstGeom prst="rect">
            <a:avLst/>
          </a:prstGeom>
        </p:spPr>
      </p:pic>
    </p:spTree>
    <p:extLst>
      <p:ext uri="{BB962C8B-B14F-4D97-AF65-F5344CB8AC3E}">
        <p14:creationId xmlns:p14="http://schemas.microsoft.com/office/powerpoint/2010/main" val="1202769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355" y="1007918"/>
            <a:ext cx="6423377" cy="4103046"/>
          </a:xfrm>
          <a:prstGeom prst="rect">
            <a:avLst/>
          </a:prstGeom>
        </p:spPr>
        <p:txBody>
          <a:bodyPr wrap="square">
            <a:spAutoFit/>
          </a:bodyPr>
          <a:lstStyle/>
          <a:p>
            <a:pPr lvl="0" algn="just">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8. </a:t>
            </a:r>
            <a:r>
              <a:rPr lang="en-US" sz="2800" b="1" dirty="0" smtClean="0">
                <a:latin typeface="Calibri" panose="020F0502020204030204" pitchFamily="34" charset="0"/>
                <a:ea typeface="Calibri" panose="020F0502020204030204" pitchFamily="34" charset="0"/>
                <a:cs typeface="Times New Roman" panose="02020603050405020304" pitchFamily="18" charset="0"/>
              </a:rPr>
              <a:t>Internal </a:t>
            </a:r>
            <a:r>
              <a:rPr lang="en-US" sz="2800" b="1" dirty="0">
                <a:latin typeface="Calibri" panose="020F0502020204030204" pitchFamily="34" charset="0"/>
                <a:ea typeface="Calibri" panose="020F0502020204030204" pitchFamily="34" charset="0"/>
                <a:cs typeface="Times New Roman" panose="02020603050405020304" pitchFamily="18" charset="0"/>
              </a:rPr>
              <a:t>rotation of the shoulders</a:t>
            </a:r>
            <a:endParaRPr lang="en-GB"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latin typeface="Calibri" panose="020F0502020204030204" pitchFamily="34" charset="0"/>
                <a:ea typeface="Calibri" panose="020F0502020204030204" pitchFamily="34" charset="0"/>
                <a:cs typeface="Times New Roman" panose="02020603050405020304" pitchFamily="18" charset="0"/>
              </a:rPr>
              <a:t>This is a movement similar to internal rotation of the head. The shoulder in LOA are in the left oblique diameter of the pelvic floor and rotates forwards bringing the shoulders into the </a:t>
            </a:r>
            <a:r>
              <a:rPr lang="en-US" sz="2800" dirty="0" err="1">
                <a:latin typeface="Calibri" panose="020F0502020204030204" pitchFamily="34" charset="0"/>
                <a:ea typeface="Calibri" panose="020F0502020204030204" pitchFamily="34" charset="0"/>
                <a:cs typeface="Times New Roman" panose="02020603050405020304" pitchFamily="18" charset="0"/>
              </a:rPr>
              <a:t>antero</a:t>
            </a:r>
            <a:r>
              <a:rPr lang="en-US" sz="2800" dirty="0">
                <a:latin typeface="Calibri" panose="020F0502020204030204" pitchFamily="34" charset="0"/>
                <a:ea typeface="Calibri" panose="020F0502020204030204" pitchFamily="34" charset="0"/>
                <a:cs typeface="Times New Roman" panose="02020603050405020304" pitchFamily="18" charset="0"/>
              </a:rPr>
              <a:t>-posterior diameter of the outlet. This should take place with the uterine contraction which occurs after the head has been born</a:t>
            </a:r>
            <a:endParaRPr lang="en-GB" sz="2800" dirty="0"/>
          </a:p>
        </p:txBody>
      </p:sp>
      <p:pic>
        <p:nvPicPr>
          <p:cNvPr id="4" name="Picture 3"/>
          <p:cNvPicPr>
            <a:picLocks noChangeAspect="1"/>
          </p:cNvPicPr>
          <p:nvPr/>
        </p:nvPicPr>
        <p:blipFill rotWithShape="1">
          <a:blip r:embed="rId2"/>
          <a:srcRect b="10582"/>
          <a:stretch/>
        </p:blipFill>
        <p:spPr>
          <a:xfrm>
            <a:off x="7360355" y="1704622"/>
            <a:ext cx="4041423" cy="3955040"/>
          </a:xfrm>
          <a:prstGeom prst="rect">
            <a:avLst/>
          </a:prstGeom>
        </p:spPr>
      </p:pic>
    </p:spTree>
    <p:extLst>
      <p:ext uri="{BB962C8B-B14F-4D97-AF65-F5344CB8AC3E}">
        <p14:creationId xmlns:p14="http://schemas.microsoft.com/office/powerpoint/2010/main" val="1511062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664" y="512064"/>
            <a:ext cx="8165592" cy="5395708"/>
          </a:xfrm>
          <a:prstGeom prst="rect">
            <a:avLst/>
          </a:prstGeom>
        </p:spPr>
        <p:txBody>
          <a:bodyPr wrap="square">
            <a:spAutoFit/>
          </a:bodyPr>
          <a:lstStyle/>
          <a:p>
            <a:pPr lvl="0" algn="just">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9. </a:t>
            </a:r>
            <a:r>
              <a:rPr lang="en-US" sz="2800" b="1" dirty="0" smtClean="0">
                <a:latin typeface="Calibri" panose="020F0502020204030204" pitchFamily="34" charset="0"/>
                <a:ea typeface="Calibri" panose="020F0502020204030204" pitchFamily="34" charset="0"/>
                <a:cs typeface="Times New Roman" panose="02020603050405020304" pitchFamily="18" charset="0"/>
              </a:rPr>
              <a:t>External </a:t>
            </a:r>
            <a:r>
              <a:rPr lang="en-US" sz="2800" b="1" dirty="0">
                <a:latin typeface="Calibri" panose="020F0502020204030204" pitchFamily="34" charset="0"/>
                <a:ea typeface="Calibri" panose="020F0502020204030204" pitchFamily="34" charset="0"/>
                <a:cs typeface="Times New Roman" panose="02020603050405020304" pitchFamily="18" charset="0"/>
              </a:rPr>
              <a:t>rotation of the head </a:t>
            </a:r>
            <a:endParaRPr lang="en-GB"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smtClean="0">
                <a:latin typeface="Calibri" panose="020F0502020204030204" pitchFamily="34" charset="0"/>
                <a:ea typeface="Calibri" panose="020F0502020204030204" pitchFamily="34" charset="0"/>
                <a:cs typeface="Times New Roman" panose="02020603050405020304" pitchFamily="18" charset="0"/>
              </a:rPr>
              <a:t>A movement </a:t>
            </a:r>
            <a:r>
              <a:rPr lang="en-US" sz="2800" dirty="0">
                <a:latin typeface="Calibri" panose="020F0502020204030204" pitchFamily="34" charset="0"/>
                <a:ea typeface="Calibri" panose="020F0502020204030204" pitchFamily="34" charset="0"/>
                <a:cs typeface="Times New Roman" panose="02020603050405020304" pitchFamily="18" charset="0"/>
              </a:rPr>
              <a:t>of </a:t>
            </a:r>
            <a:r>
              <a:rPr lang="en-US" sz="2800" dirty="0" smtClean="0">
                <a:latin typeface="Calibri" panose="020F0502020204030204" pitchFamily="34" charset="0"/>
                <a:ea typeface="Calibri" panose="020F0502020204030204" pitchFamily="34" charset="0"/>
                <a:cs typeface="Times New Roman" panose="02020603050405020304" pitchFamily="18" charset="0"/>
              </a:rPr>
              <a:t>rotation </a:t>
            </a:r>
            <a:r>
              <a:rPr lang="en-US" sz="2800" dirty="0">
                <a:latin typeface="Calibri" panose="020F0502020204030204" pitchFamily="34" charset="0"/>
                <a:ea typeface="Calibri" panose="020F0502020204030204" pitchFamily="34" charset="0"/>
                <a:cs typeface="Times New Roman" panose="02020603050405020304" pitchFamily="18" charset="0"/>
              </a:rPr>
              <a:t>of the visible externally due to internal rotation of the shoulders. As the anterior shoulder rotates towards the symphysis pubis for the oblique diameter, it carries the head in a movement of external rotation through 1/8</a:t>
            </a:r>
            <a:r>
              <a:rPr lang="en-US" sz="2800" baseline="30000" dirty="0">
                <a:latin typeface="Calibri" panose="020F0502020204030204" pitchFamily="34" charset="0"/>
                <a:ea typeface="Calibri" panose="020F0502020204030204" pitchFamily="34" charset="0"/>
                <a:cs typeface="Times New Roman" panose="02020603050405020304" pitchFamily="18" charset="0"/>
              </a:rPr>
              <a:t>th</a:t>
            </a:r>
            <a:r>
              <a:rPr lang="en-US" sz="2800" dirty="0">
                <a:latin typeface="Calibri" panose="020F0502020204030204" pitchFamily="34" charset="0"/>
                <a:ea typeface="Calibri" panose="020F0502020204030204" pitchFamily="34" charset="0"/>
                <a:cs typeface="Times New Roman" panose="02020603050405020304" pitchFamily="18" charset="0"/>
              </a:rPr>
              <a:t> of a circle in a same direction as restitution. The shoulders now lie in </a:t>
            </a:r>
            <a:r>
              <a:rPr lang="en-US" sz="2800" dirty="0" smtClean="0">
                <a:latin typeface="Calibri" panose="020F0502020204030204" pitchFamily="34" charset="0"/>
                <a:ea typeface="Calibri" panose="020F0502020204030204" pitchFamily="34" charset="0"/>
                <a:cs typeface="Times New Roman" panose="02020603050405020304" pitchFamily="18" charset="0"/>
              </a:rPr>
              <a:t>AP </a:t>
            </a:r>
            <a:r>
              <a:rPr lang="en-US" sz="2800" dirty="0">
                <a:latin typeface="Calibri" panose="020F0502020204030204" pitchFamily="34" charset="0"/>
                <a:ea typeface="Calibri" panose="020F0502020204030204" pitchFamily="34" charset="0"/>
                <a:cs typeface="Times New Roman" panose="02020603050405020304" pitchFamily="18" charset="0"/>
              </a:rPr>
              <a:t>diameter. The occiput points directly towards the maternal thigh corresponding to the side to which it originally directed at the time of engagement. It is a separate movement from restitution and should be allowed to occur before the shoulders are </a:t>
            </a:r>
            <a:r>
              <a:rPr lang="en-US" sz="2800" dirty="0" smtClean="0">
                <a:latin typeface="Calibri" panose="020F0502020204030204" pitchFamily="34" charset="0"/>
                <a:ea typeface="Calibri" panose="020F0502020204030204" pitchFamily="34" charset="0"/>
                <a:cs typeface="Times New Roman" panose="02020603050405020304" pitchFamily="18" charset="0"/>
              </a:rPr>
              <a:t>born.</a:t>
            </a:r>
            <a:endParaRPr lang="en-GB" sz="2800" dirty="0"/>
          </a:p>
        </p:txBody>
      </p:sp>
      <p:pic>
        <p:nvPicPr>
          <p:cNvPr id="5" name="Picture 4"/>
          <p:cNvPicPr>
            <a:picLocks noChangeAspect="1"/>
          </p:cNvPicPr>
          <p:nvPr/>
        </p:nvPicPr>
        <p:blipFill rotWithShape="1">
          <a:blip r:embed="rId2"/>
          <a:srcRect b="12287"/>
          <a:stretch/>
        </p:blipFill>
        <p:spPr>
          <a:xfrm>
            <a:off x="8906256" y="2172405"/>
            <a:ext cx="2812315" cy="2659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1104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9911" y="1986844"/>
            <a:ext cx="10563833" cy="4344138"/>
          </a:xfrm>
          <a:prstGeom prst="rect">
            <a:avLst/>
          </a:prstGeom>
        </p:spPr>
        <p:txBody>
          <a:bodyPr wrap="square">
            <a:spAutoFit/>
          </a:bodyPr>
          <a:lstStyle/>
          <a:p>
            <a:pPr lvl="0" algn="just">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10.</a:t>
            </a: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latin typeface="Calibri" panose="020F0502020204030204" pitchFamily="34" charset="0"/>
                <a:ea typeface="Calibri" panose="020F0502020204030204" pitchFamily="34" charset="0"/>
                <a:cs typeface="Times New Roman" panose="02020603050405020304" pitchFamily="18" charset="0"/>
              </a:rPr>
              <a:t>Lateral </a:t>
            </a:r>
            <a:r>
              <a:rPr lang="en-US" sz="2800" b="1" dirty="0">
                <a:latin typeface="Calibri" panose="020F0502020204030204" pitchFamily="34" charset="0"/>
                <a:ea typeface="Calibri" panose="020F0502020204030204" pitchFamily="34" charset="0"/>
                <a:cs typeface="Times New Roman" panose="02020603050405020304" pitchFamily="18" charset="0"/>
              </a:rPr>
              <a:t>flexion of the body</a:t>
            </a:r>
            <a:endParaRPr lang="en-GB"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A side </a:t>
            </a:r>
            <a:r>
              <a:rPr lang="en-US" sz="2800" dirty="0">
                <a:latin typeface="Calibri" panose="020F0502020204030204" pitchFamily="34" charset="0"/>
                <a:ea typeface="Calibri" panose="020F0502020204030204" pitchFamily="34" charset="0"/>
                <a:cs typeface="Times New Roman" panose="02020603050405020304" pitchFamily="18" charset="0"/>
              </a:rPr>
              <a:t>ways bending of the spine, which takes place while the body is being expelled, so that it confirms to the curve of the birth canal. The shoulders are born sequentially, usually </a:t>
            </a:r>
            <a:r>
              <a:rPr lang="en-US" sz="2800" dirty="0" smtClean="0">
                <a:latin typeface="Calibri" panose="020F0502020204030204" pitchFamily="34" charset="0"/>
                <a:ea typeface="Calibri" panose="020F0502020204030204" pitchFamily="34" charset="0"/>
                <a:cs typeface="Times New Roman" panose="02020603050405020304" pitchFamily="18" charset="0"/>
              </a:rPr>
              <a:t>anterior </a:t>
            </a:r>
            <a:r>
              <a:rPr lang="en-US" sz="2800" dirty="0">
                <a:latin typeface="Calibri" panose="020F0502020204030204" pitchFamily="34" charset="0"/>
                <a:ea typeface="Calibri" panose="020F0502020204030204" pitchFamily="34" charset="0"/>
                <a:cs typeface="Times New Roman" panose="02020603050405020304" pitchFamily="18" charset="0"/>
              </a:rPr>
              <a:t>shoulder first. A</a:t>
            </a:r>
            <a:r>
              <a:rPr lang="en-US" sz="2800" dirty="0" smtClean="0">
                <a:latin typeface="Calibri" panose="020F0502020204030204" pitchFamily="34" charset="0"/>
                <a:ea typeface="Calibri" panose="020F0502020204030204" pitchFamily="34" charset="0"/>
                <a:cs typeface="Times New Roman" panose="02020603050405020304" pitchFamily="18" charset="0"/>
              </a:rPr>
              <a:t>nterior </a:t>
            </a:r>
            <a:r>
              <a:rPr lang="en-US" sz="2800" dirty="0">
                <a:latin typeface="Calibri" panose="020F0502020204030204" pitchFamily="34" charset="0"/>
                <a:ea typeface="Calibri" panose="020F0502020204030204" pitchFamily="34" charset="0"/>
                <a:cs typeface="Times New Roman" panose="02020603050405020304" pitchFamily="18" charset="0"/>
              </a:rPr>
              <a:t>shoulder slips beneath the sub-pubic arch and the posterior shoulder passes over the perineum. This enables a smaller diameter to distend the vaginal orifice then of both shoulder were born simultaneously. The reminder of the body is born by lateral flexion as the spine bends side way through the curved birth canal.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l="8001" t="42852" r="32766" b="24982"/>
          <a:stretch/>
        </p:blipFill>
        <p:spPr>
          <a:xfrm>
            <a:off x="7003473" y="293511"/>
            <a:ext cx="4152208" cy="2167467"/>
          </a:xfrm>
          <a:prstGeom prst="rect">
            <a:avLst/>
          </a:prstGeom>
        </p:spPr>
      </p:pic>
    </p:spTree>
    <p:extLst>
      <p:ext uri="{BB962C8B-B14F-4D97-AF65-F5344CB8AC3E}">
        <p14:creationId xmlns:p14="http://schemas.microsoft.com/office/powerpoint/2010/main" val="848484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1779" y="1828800"/>
            <a:ext cx="9008532" cy="2104935"/>
          </a:xfrm>
          <a:prstGeom prst="rect">
            <a:avLst/>
          </a:prstGeom>
        </p:spPr>
        <p:txBody>
          <a:bodyPr wrap="square">
            <a:spAutoFit/>
          </a:bodyPr>
          <a:lstStyle/>
          <a:p>
            <a:pPr>
              <a:lnSpc>
                <a:spcPct val="107000"/>
              </a:lnSpc>
              <a:spcAft>
                <a:spcPts val="800"/>
              </a:spcAft>
            </a:pPr>
            <a:r>
              <a:rPr lang="en-US" sz="3200" b="1"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Mechanism of </a:t>
            </a:r>
            <a:r>
              <a:rPr lang="en-US" sz="3200" b="1" dirty="0" err="1">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labour</a:t>
            </a:r>
            <a:endParaRPr lang="en-GB" sz="3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t>The series of movements that take place within the head during its passage through the narrow, elongated, and twisted birth canal and pelvis is called mechanism of </a:t>
            </a:r>
            <a:r>
              <a:rPr lang="en-US" sz="2800" dirty="0" err="1">
                <a:latin typeface="Calibri" panose="020F0502020204030204" pitchFamily="34" charset="0"/>
                <a:ea typeface="Calibri" panose="020F0502020204030204" pitchFamily="34" charset="0"/>
                <a:cs typeface="Times New Roman" panose="02020603050405020304" pitchFamily="18" charset="0"/>
              </a:rPr>
              <a:t>labour</a:t>
            </a:r>
            <a:r>
              <a:rPr lang="en-US" sz="28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3280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221" y="1591733"/>
            <a:ext cx="6028267" cy="375552"/>
          </a:xfrm>
          <a:prstGeom prst="rect">
            <a:avLst/>
          </a:prstGeom>
        </p:spPr>
        <p:txBody>
          <a:bodyPr wrap="square">
            <a:spAutoFit/>
          </a:bodyPr>
          <a:lstStyle/>
          <a:p>
            <a:pPr algn="just">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044265" y="1693333"/>
            <a:ext cx="4605868" cy="3489117"/>
          </a:xfrm>
          <a:prstGeom prst="rect">
            <a:avLst/>
          </a:prstGeom>
        </p:spPr>
      </p:pic>
      <p:sp>
        <p:nvSpPr>
          <p:cNvPr id="4" name="Rectangle 3"/>
          <p:cNvSpPr/>
          <p:nvPr/>
        </p:nvSpPr>
        <p:spPr>
          <a:xfrm>
            <a:off x="564444" y="1444978"/>
            <a:ext cx="6254044" cy="3970318"/>
          </a:xfrm>
          <a:prstGeom prst="rect">
            <a:avLst/>
          </a:prstGeom>
        </p:spPr>
        <p:txBody>
          <a:bodyPr wrap="square">
            <a:spAutoFit/>
          </a:bodyPr>
          <a:lstStyle/>
          <a:p>
            <a:pPr algn="just"/>
            <a:r>
              <a:rPr lang="en-US" sz="2800" dirty="0"/>
              <a:t>In </a:t>
            </a:r>
            <a:r>
              <a:rPr lang="en-US" sz="2800" dirty="0" smtClean="0"/>
              <a:t>normal </a:t>
            </a:r>
            <a:r>
              <a:rPr lang="en-US" sz="2800" dirty="0" err="1" smtClean="0"/>
              <a:t>labour</a:t>
            </a:r>
            <a:r>
              <a:rPr lang="en-US" sz="2800" dirty="0"/>
              <a:t>, the vertex presentation </a:t>
            </a:r>
            <a:r>
              <a:rPr lang="en-US" sz="2800" dirty="0" smtClean="0"/>
              <a:t>is either </a:t>
            </a:r>
            <a:r>
              <a:rPr lang="en-US" sz="2800" dirty="0"/>
              <a:t>in the Left Occiput Anterior (LOA) or Right Occiput Anterior (ROA) positions. LOA is slightly less common than the ROA position. The head primarily enters the pelvic brim through the most frequently available transverse diameter, which constitutes the longest diameter of the pelvis (about 70% of cases</a:t>
            </a:r>
            <a:r>
              <a:rPr lang="en-US" dirty="0">
                <a:latin typeface="Söhne"/>
              </a:rPr>
              <a:t>).</a:t>
            </a:r>
            <a:endParaRPr lang="en-US" dirty="0"/>
          </a:p>
        </p:txBody>
      </p:sp>
    </p:spTree>
    <p:extLst>
      <p:ext uri="{BB962C8B-B14F-4D97-AF65-F5344CB8AC3E}">
        <p14:creationId xmlns:p14="http://schemas.microsoft.com/office/powerpoint/2010/main" val="1508673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311" y="553156"/>
            <a:ext cx="8195734" cy="5365571"/>
          </a:xfrm>
          <a:prstGeom prst="rect">
            <a:avLst/>
          </a:prstGeom>
        </p:spPr>
        <p:txBody>
          <a:bodyPr wrap="square">
            <a:spAutoFit/>
          </a:bodyPr>
          <a:lstStyle/>
          <a:p>
            <a:pPr algn="just">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For </a:t>
            </a:r>
            <a:r>
              <a:rPr lang="en-US" sz="2800" dirty="0" smtClean="0">
                <a:latin typeface="Calibri" panose="020F0502020204030204" pitchFamily="34" charset="0"/>
                <a:ea typeface="Calibri" panose="020F0502020204030204" pitchFamily="34" charset="0"/>
                <a:cs typeface="Times New Roman" panose="02020603050405020304" pitchFamily="18" charset="0"/>
              </a:rPr>
              <a:t>normal </a:t>
            </a:r>
            <a:r>
              <a:rPr lang="en-US" sz="2800" dirty="0">
                <a:latin typeface="Calibri" panose="020F0502020204030204" pitchFamily="34" charset="0"/>
                <a:ea typeface="Calibri" panose="020F0502020204030204" pitchFamily="34" charset="0"/>
                <a:cs typeface="Times New Roman" panose="02020603050405020304" pitchFamily="18" charset="0"/>
              </a:rPr>
              <a:t>mechanism the fetus should be </a:t>
            </a:r>
            <a:r>
              <a:rPr lang="en-US" sz="2800" dirty="0" smtClean="0">
                <a:latin typeface="Calibri" panose="020F0502020204030204" pitchFamily="34" charset="0"/>
                <a:ea typeface="Calibri" panose="020F0502020204030204" pitchFamily="34" charset="0"/>
                <a:cs typeface="Times New Roman" panose="02020603050405020304" pitchFamily="18" charset="0"/>
              </a:rPr>
              <a:t>on </a:t>
            </a:r>
            <a:r>
              <a:rPr lang="en-US" sz="2800" dirty="0">
                <a:latin typeface="Calibri" panose="020F0502020204030204" pitchFamily="34" charset="0"/>
                <a:ea typeface="Calibri" panose="020F0502020204030204" pitchFamily="34" charset="0"/>
                <a:cs typeface="Times New Roman" panose="02020603050405020304" pitchFamily="18" charset="0"/>
              </a:rPr>
              <a:t>following condition.</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romanLcPeriod"/>
            </a:pPr>
            <a:r>
              <a:rPr lang="en-US" sz="2800" dirty="0">
                <a:latin typeface="Calibri" panose="020F0502020204030204" pitchFamily="34" charset="0"/>
                <a:ea typeface="Calibri" panose="020F0502020204030204" pitchFamily="34" charset="0"/>
                <a:cs typeface="Times New Roman" panose="02020603050405020304" pitchFamily="18" charset="0"/>
              </a:rPr>
              <a:t>Lie- longitudinal</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romanLcPeriod"/>
            </a:pPr>
            <a:r>
              <a:rPr lang="en-US" sz="2800" dirty="0">
                <a:latin typeface="Calibri" panose="020F0502020204030204" pitchFamily="34" charset="0"/>
                <a:ea typeface="Calibri" panose="020F0502020204030204" pitchFamily="34" charset="0"/>
                <a:cs typeface="Times New Roman" panose="02020603050405020304" pitchFamily="18" charset="0"/>
              </a:rPr>
              <a:t>Attitude- well flexed</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romanLcPeriod"/>
            </a:pPr>
            <a:r>
              <a:rPr lang="en-US" sz="2800" dirty="0">
                <a:latin typeface="Calibri" panose="020F0502020204030204" pitchFamily="34" charset="0"/>
                <a:ea typeface="Calibri" panose="020F0502020204030204" pitchFamily="34" charset="0"/>
                <a:cs typeface="Times New Roman" panose="02020603050405020304" pitchFamily="18" charset="0"/>
              </a:rPr>
              <a:t>Presentation- vertex or cephalic</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romanLcPeriod"/>
            </a:pPr>
            <a:r>
              <a:rPr lang="en-US" sz="2800" dirty="0">
                <a:latin typeface="Calibri" panose="020F0502020204030204" pitchFamily="34" charset="0"/>
                <a:ea typeface="Calibri" panose="020F0502020204030204" pitchFamily="34" charset="0"/>
                <a:cs typeface="Times New Roman" panose="02020603050405020304" pitchFamily="18" charset="0"/>
              </a:rPr>
              <a:t>Position- left </a:t>
            </a:r>
            <a:r>
              <a:rPr lang="en-US" sz="2800" dirty="0" err="1">
                <a:latin typeface="Calibri" panose="020F0502020204030204" pitchFamily="34" charset="0"/>
                <a:ea typeface="Calibri" panose="020F0502020204030204" pitchFamily="34" charset="0"/>
                <a:cs typeface="Times New Roman" panose="02020603050405020304" pitchFamily="18" charset="0"/>
              </a:rPr>
              <a:t>occipito</a:t>
            </a:r>
            <a:r>
              <a:rPr lang="en-US" sz="2800" dirty="0">
                <a:latin typeface="Calibri" panose="020F0502020204030204" pitchFamily="34" charset="0"/>
                <a:ea typeface="Calibri" panose="020F0502020204030204" pitchFamily="34" charset="0"/>
                <a:cs typeface="Times New Roman" panose="02020603050405020304" pitchFamily="18" charset="0"/>
              </a:rPr>
              <a:t> anterior </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romanLcPeriod"/>
            </a:pPr>
            <a:r>
              <a:rPr lang="en-US" sz="2800" dirty="0">
                <a:latin typeface="Calibri" panose="020F0502020204030204" pitchFamily="34" charset="0"/>
                <a:ea typeface="Calibri" panose="020F0502020204030204" pitchFamily="34" charset="0"/>
                <a:cs typeface="Times New Roman" panose="02020603050405020304" pitchFamily="18" charset="0"/>
              </a:rPr>
              <a:t>Denominator- occiput</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romanLcPeriod"/>
            </a:pPr>
            <a:r>
              <a:rPr lang="en-US" sz="2800" dirty="0">
                <a:latin typeface="Calibri" panose="020F0502020204030204" pitchFamily="34" charset="0"/>
                <a:ea typeface="Calibri" panose="020F0502020204030204" pitchFamily="34" charset="0"/>
                <a:cs typeface="Times New Roman" panose="02020603050405020304" pitchFamily="18" charset="0"/>
              </a:rPr>
              <a:t>Presenting part- posterior area of right parietal bone or sub occipital part.</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romanLcPeriod"/>
            </a:pPr>
            <a:r>
              <a:rPr lang="en-US" sz="2800" dirty="0">
                <a:latin typeface="Calibri" panose="020F0502020204030204" pitchFamily="34" charset="0"/>
                <a:ea typeface="Calibri" panose="020F0502020204030204" pitchFamily="34" charset="0"/>
                <a:cs typeface="Times New Roman" panose="02020603050405020304" pitchFamily="18" charset="0"/>
              </a:rPr>
              <a:t>Engagement- head should be well engaged in pelvic brim and cavity</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romanLcPeriod"/>
            </a:pPr>
            <a:r>
              <a:rPr lang="en-US" sz="2800" dirty="0">
                <a:latin typeface="Calibri" panose="020F0502020204030204" pitchFamily="34" charset="0"/>
                <a:ea typeface="Calibri" panose="020F0502020204030204" pitchFamily="34" charset="0"/>
                <a:cs typeface="Times New Roman" panose="02020603050405020304" pitchFamily="18" charset="0"/>
              </a:rPr>
              <a:t>Station- below the ischial </a:t>
            </a:r>
            <a:r>
              <a:rPr lang="en-US" sz="2800" dirty="0" smtClean="0">
                <a:latin typeface="Calibri" panose="020F0502020204030204" pitchFamily="34" charset="0"/>
                <a:ea typeface="Calibri" panose="020F0502020204030204" pitchFamily="34" charset="0"/>
                <a:cs typeface="Times New Roman" panose="02020603050405020304" pitchFamily="18" charset="0"/>
              </a:rPr>
              <a:t>spines</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794045" y="1072444"/>
            <a:ext cx="2686757" cy="2709334"/>
          </a:xfrm>
          <a:prstGeom prst="rect">
            <a:avLst/>
          </a:prstGeom>
        </p:spPr>
      </p:pic>
    </p:spTree>
    <p:extLst>
      <p:ext uri="{BB962C8B-B14F-4D97-AF65-F5344CB8AC3E}">
        <p14:creationId xmlns:p14="http://schemas.microsoft.com/office/powerpoint/2010/main" val="1416469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1" y="778934"/>
            <a:ext cx="10261600" cy="5365571"/>
          </a:xfrm>
          <a:prstGeom prst="rect">
            <a:avLst/>
          </a:prstGeom>
        </p:spPr>
        <p:txBody>
          <a:bodyPr wrap="square">
            <a:spAutoFit/>
          </a:bodyPr>
          <a:lstStyle/>
          <a:p>
            <a:pPr algn="just">
              <a:spcAft>
                <a:spcPts val="800"/>
              </a:spcAft>
            </a:pPr>
            <a:r>
              <a:rPr lang="en-US" sz="2800" dirty="0" smtClean="0">
                <a:latin typeface="Calibri" panose="020F0502020204030204" pitchFamily="34" charset="0"/>
                <a:ea typeface="Calibri" panose="020F0502020204030204" pitchFamily="34" charset="0"/>
                <a:cs typeface="Times New Roman" panose="02020603050405020304" pitchFamily="18" charset="0"/>
              </a:rPr>
              <a:t>As the left </a:t>
            </a:r>
            <a:r>
              <a:rPr lang="en-US" sz="2800" dirty="0" err="1" smtClean="0">
                <a:latin typeface="Calibri" panose="020F0502020204030204" pitchFamily="34" charset="0"/>
                <a:ea typeface="Calibri" panose="020F0502020204030204" pitchFamily="34" charset="0"/>
                <a:cs typeface="Times New Roman" panose="02020603050405020304" pitchFamily="18" charset="0"/>
              </a:rPr>
              <a:t>occipito</a:t>
            </a:r>
            <a:r>
              <a:rPr lang="en-US" sz="2800" dirty="0" smtClean="0">
                <a:latin typeface="Calibri" panose="020F0502020204030204" pitchFamily="34" charset="0"/>
                <a:ea typeface="Calibri" panose="020F0502020204030204" pitchFamily="34" charset="0"/>
                <a:cs typeface="Times New Roman" panose="02020603050405020304" pitchFamily="18" charset="0"/>
              </a:rPr>
              <a:t>-anterior and </a:t>
            </a:r>
            <a:r>
              <a:rPr lang="en-US" sz="2800" dirty="0" err="1" smtClean="0">
                <a:latin typeface="Calibri" panose="020F0502020204030204" pitchFamily="34" charset="0"/>
                <a:ea typeface="Calibri" panose="020F0502020204030204" pitchFamily="34" charset="0"/>
                <a:cs typeface="Times New Roman" panose="02020603050405020304" pitchFamily="18" charset="0"/>
              </a:rPr>
              <a:t>occipito</a:t>
            </a:r>
            <a:r>
              <a:rPr lang="en-US" sz="2800" dirty="0" smtClean="0">
                <a:latin typeface="Calibri" panose="020F0502020204030204" pitchFamily="34" charset="0"/>
                <a:ea typeface="Calibri" panose="020F0502020204030204" pitchFamily="34" charset="0"/>
                <a:cs typeface="Times New Roman" panose="02020603050405020304" pitchFamily="18" charset="0"/>
              </a:rPr>
              <a:t>-lateral are the commonest position, mechanism of </a:t>
            </a:r>
            <a:r>
              <a:rPr lang="en-US" sz="2800" dirty="0" err="1" smtClean="0">
                <a:latin typeface="Calibri" panose="020F0502020204030204" pitchFamily="34" charset="0"/>
                <a:ea typeface="Calibri" panose="020F0502020204030204" pitchFamily="34" charset="0"/>
                <a:cs typeface="Times New Roman" panose="02020603050405020304" pitchFamily="18" charset="0"/>
              </a:rPr>
              <a:t>labour</a:t>
            </a:r>
            <a:r>
              <a:rPr lang="en-US" sz="2800" dirty="0" smtClean="0">
                <a:latin typeface="Calibri" panose="020F0502020204030204" pitchFamily="34" charset="0"/>
                <a:ea typeface="Calibri" panose="020F0502020204030204" pitchFamily="34" charset="0"/>
                <a:cs typeface="Times New Roman" panose="02020603050405020304" pitchFamily="18" charset="0"/>
              </a:rPr>
              <a:t> are as follows.</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Engagement </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Descent</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Flexion </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Internal rotation of the </a:t>
            </a:r>
            <a:r>
              <a:rPr lang="en-US" sz="2800" dirty="0" smtClean="0">
                <a:latin typeface="Calibri" panose="020F0502020204030204" pitchFamily="34" charset="0"/>
                <a:ea typeface="Calibri" panose="020F0502020204030204" pitchFamily="34" charset="0"/>
                <a:cs typeface="Times New Roman" panose="02020603050405020304" pitchFamily="18" charset="0"/>
              </a:rPr>
              <a:t>head</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Crowning of the </a:t>
            </a:r>
            <a:r>
              <a:rPr lang="en-US" sz="2800" dirty="0" smtClean="0">
                <a:latin typeface="Calibri" panose="020F0502020204030204" pitchFamily="34" charset="0"/>
                <a:ea typeface="Calibri" panose="020F0502020204030204" pitchFamily="34" charset="0"/>
                <a:cs typeface="Times New Roman" panose="02020603050405020304" pitchFamily="18" charset="0"/>
              </a:rPr>
              <a:t>head</a:t>
            </a:r>
          </a:p>
          <a:p>
            <a:pPr marL="342900" lvl="0" indent="-342900" algn="just">
              <a:spcAft>
                <a:spcPts val="0"/>
              </a:spcAft>
              <a:buFont typeface="+mj-lt"/>
              <a:buAutoNum type="arabicPeriod"/>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Extension of the head</a:t>
            </a:r>
          </a:p>
          <a:p>
            <a:pPr marL="342900" indent="-342900" algn="jus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Restitution of the </a:t>
            </a:r>
            <a:r>
              <a:rPr lang="en-US" sz="2800" dirty="0" smtClean="0">
                <a:latin typeface="Calibri" panose="020F0502020204030204" pitchFamily="34" charset="0"/>
                <a:ea typeface="Calibri" panose="020F0502020204030204" pitchFamily="34" charset="0"/>
                <a:cs typeface="Times New Roman" panose="02020603050405020304" pitchFamily="18" charset="0"/>
              </a:rPr>
              <a:t>head</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Internal rotation of the shoulder</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External rotation of the head</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Lateral flexion of the body with expulsion of the fetus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039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867" y="693922"/>
            <a:ext cx="7620000" cy="4964821"/>
          </a:xfrm>
          <a:prstGeom prst="rect">
            <a:avLst/>
          </a:prstGeom>
        </p:spPr>
        <p:txBody>
          <a:bodyPr wrap="square">
            <a:spAutoFit/>
          </a:bodyPr>
          <a:lstStyle/>
          <a:p>
            <a:pPr lvl="0" algn="just">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1. Engagement </a:t>
            </a:r>
            <a:endParaRPr lang="en-GB"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In LOA fetal enters pelvic brim with occiput (denominator) lying in relation to left </a:t>
            </a:r>
            <a:r>
              <a:rPr lang="en-US" sz="2800" dirty="0" err="1">
                <a:latin typeface="Calibri" panose="020F0502020204030204" pitchFamily="34" charset="0"/>
                <a:ea typeface="Calibri" panose="020F0502020204030204" pitchFamily="34" charset="0"/>
                <a:cs typeface="Times New Roman" panose="02020603050405020304" pitchFamily="18" charset="0"/>
              </a:rPr>
              <a:t>iliopectineal</a:t>
            </a:r>
            <a:r>
              <a:rPr lang="en-US" sz="2800" dirty="0">
                <a:latin typeface="Calibri" panose="020F0502020204030204" pitchFamily="34" charset="0"/>
                <a:ea typeface="Calibri" panose="020F0502020204030204" pitchFamily="34" charset="0"/>
                <a:cs typeface="Times New Roman" panose="02020603050405020304" pitchFamily="18" charset="0"/>
              </a:rPr>
              <a:t> eminence, </a:t>
            </a:r>
            <a:r>
              <a:rPr lang="en-US" sz="2800" dirty="0" err="1">
                <a:latin typeface="Calibri" panose="020F0502020204030204" pitchFamily="34" charset="0"/>
                <a:ea typeface="Calibri" panose="020F0502020204030204" pitchFamily="34" charset="0"/>
                <a:cs typeface="Times New Roman" panose="02020603050405020304" pitchFamily="18" charset="0"/>
              </a:rPr>
              <a:t>sinciput</a:t>
            </a:r>
            <a:r>
              <a:rPr lang="en-US" sz="2800" dirty="0">
                <a:latin typeface="Calibri" panose="020F0502020204030204" pitchFamily="34" charset="0"/>
                <a:ea typeface="Calibri" panose="020F0502020204030204" pitchFamily="34" charset="0"/>
                <a:cs typeface="Times New Roman" panose="02020603050405020304" pitchFamily="18" charset="0"/>
              </a:rPr>
              <a:t> at right sacroiliac joint and sagittal suture lying on right oblique diameter of maternal pelvis. The engaging transverse diameter of fetal head is </a:t>
            </a:r>
            <a:r>
              <a:rPr lang="en-US" sz="2800" dirty="0" err="1">
                <a:latin typeface="Calibri" panose="020F0502020204030204" pitchFamily="34" charset="0"/>
                <a:ea typeface="Calibri" panose="020F0502020204030204" pitchFamily="34" charset="0"/>
                <a:cs typeface="Times New Roman" panose="02020603050405020304" pitchFamily="18" charset="0"/>
              </a:rPr>
              <a:t>biparital</a:t>
            </a:r>
            <a:r>
              <a:rPr lang="en-US" sz="2800" dirty="0">
                <a:latin typeface="Calibri" panose="020F0502020204030204" pitchFamily="34" charset="0"/>
                <a:ea typeface="Calibri" panose="020F0502020204030204" pitchFamily="34" charset="0"/>
                <a:cs typeface="Times New Roman" panose="02020603050405020304" pitchFamily="18" charset="0"/>
              </a:rPr>
              <a:t> 9.5 cm. Both </a:t>
            </a:r>
            <a:r>
              <a:rPr lang="en-US" sz="2800" dirty="0" smtClean="0">
                <a:latin typeface="Calibri" panose="020F0502020204030204" pitchFamily="34" charset="0"/>
                <a:ea typeface="Calibri" panose="020F0502020204030204" pitchFamily="34" charset="0"/>
                <a:cs typeface="Times New Roman" panose="02020603050405020304" pitchFamily="18" charset="0"/>
              </a:rPr>
              <a:t>diameter </a:t>
            </a:r>
            <a:r>
              <a:rPr lang="en-US" sz="2800" dirty="0">
                <a:latin typeface="Calibri" panose="020F0502020204030204" pitchFamily="34" charset="0"/>
                <a:ea typeface="Calibri" panose="020F0502020204030204" pitchFamily="34" charset="0"/>
                <a:cs typeface="Times New Roman" panose="02020603050405020304" pitchFamily="18" charset="0"/>
              </a:rPr>
              <a:t>remains on the same plane. </a:t>
            </a:r>
            <a:r>
              <a:rPr lang="en-US" sz="2800" dirty="0">
                <a:latin typeface="Calibri" panose="020F0502020204030204" pitchFamily="34" charset="0"/>
                <a:ea typeface="Calibri" panose="020F0502020204030204" pitchFamily="34" charset="0"/>
                <a:cs typeface="Times New Roman" panose="02020603050405020304" pitchFamily="18" charset="0"/>
              </a:rPr>
              <a:t>In </a:t>
            </a:r>
            <a:r>
              <a:rPr lang="en-US" sz="2800" dirty="0" err="1">
                <a:latin typeface="Calibri" panose="020F0502020204030204" pitchFamily="34" charset="0"/>
                <a:ea typeface="Calibri" panose="020F0502020204030204" pitchFamily="34" charset="0"/>
                <a:cs typeface="Times New Roman" panose="02020603050405020304" pitchFamily="18" charset="0"/>
              </a:rPr>
              <a:t>primigravida</a:t>
            </a:r>
            <a:r>
              <a:rPr lang="en-US" sz="2800" dirty="0">
                <a:latin typeface="Calibri" panose="020F0502020204030204" pitchFamily="34" charset="0"/>
                <a:ea typeface="Calibri" panose="020F0502020204030204" pitchFamily="34" charset="0"/>
                <a:cs typeface="Times New Roman" panose="02020603050405020304" pitchFamily="18" charset="0"/>
              </a:rPr>
              <a:t>, engagement occurs before the onset of </a:t>
            </a:r>
            <a:r>
              <a:rPr lang="en-US" sz="2800" dirty="0" err="1">
                <a:latin typeface="Calibri" panose="020F0502020204030204" pitchFamily="34" charset="0"/>
                <a:ea typeface="Calibri" panose="020F0502020204030204" pitchFamily="34" charset="0"/>
                <a:cs typeface="Times New Roman" panose="02020603050405020304" pitchFamily="18" charset="0"/>
              </a:rPr>
              <a:t>labour</a:t>
            </a:r>
            <a:r>
              <a:rPr lang="en-US" sz="2800" dirty="0">
                <a:latin typeface="Calibri" panose="020F0502020204030204" pitchFamily="34" charset="0"/>
                <a:ea typeface="Calibri" panose="020F0502020204030204" pitchFamily="34" charset="0"/>
                <a:cs typeface="Times New Roman" panose="02020603050405020304" pitchFamily="18" charset="0"/>
              </a:rPr>
              <a:t>. In multigravida same may occur in late 1st stage with rupture of </a:t>
            </a:r>
            <a:r>
              <a:rPr lang="en-US" sz="2800" dirty="0" smtClean="0">
                <a:latin typeface="Calibri" panose="020F0502020204030204" pitchFamily="34" charset="0"/>
                <a:ea typeface="Calibri" panose="020F0502020204030204" pitchFamily="34" charset="0"/>
                <a:cs typeface="Times New Roman" panose="02020603050405020304" pitchFamily="18" charset="0"/>
              </a:rPr>
              <a:t>membranes</a:t>
            </a:r>
            <a:r>
              <a:rPr lang="en-GB"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i="1" dirty="0" smtClean="0">
                <a:effectLst/>
                <a:latin typeface="Calibri" panose="020F0502020204030204" pitchFamily="34" charset="0"/>
                <a:ea typeface="Calibri" panose="020F0502020204030204" pitchFamily="34" charset="0"/>
                <a:cs typeface="Times New Roman" panose="02020603050405020304" pitchFamily="18" charset="0"/>
              </a:rPr>
              <a:t>Cont</a:t>
            </a:r>
            <a:r>
              <a:rPr lang="en-US" sz="2800" b="1" i="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28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l="1529" t="41873" r="54753" b="25463"/>
          <a:stretch/>
        </p:blipFill>
        <p:spPr>
          <a:xfrm>
            <a:off x="8274756" y="1793443"/>
            <a:ext cx="3081867" cy="2765778"/>
          </a:xfrm>
          <a:prstGeom prst="rect">
            <a:avLst/>
          </a:prstGeom>
        </p:spPr>
      </p:pic>
    </p:spTree>
    <p:extLst>
      <p:ext uri="{BB962C8B-B14F-4D97-AF65-F5344CB8AC3E}">
        <p14:creationId xmlns:p14="http://schemas.microsoft.com/office/powerpoint/2010/main" val="3494691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7864" y="905256"/>
            <a:ext cx="9912096" cy="5330951"/>
          </a:xfrm>
          <a:prstGeom prst="rect">
            <a:avLst/>
          </a:prstGeom>
        </p:spPr>
      </p:pic>
    </p:spTree>
    <p:extLst>
      <p:ext uri="{BB962C8B-B14F-4D97-AF65-F5344CB8AC3E}">
        <p14:creationId xmlns:p14="http://schemas.microsoft.com/office/powerpoint/2010/main" val="4128409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2857"/>
          <a:stretch/>
        </p:blipFill>
        <p:spPr>
          <a:xfrm>
            <a:off x="1591733" y="722489"/>
            <a:ext cx="9143999" cy="5757333"/>
          </a:xfrm>
          <a:prstGeom prst="rect">
            <a:avLst/>
          </a:prstGeom>
          <a:ln>
            <a:solidFill>
              <a:srgbClr val="0070C0"/>
            </a:solidFill>
          </a:ln>
        </p:spPr>
      </p:pic>
    </p:spTree>
    <p:extLst>
      <p:ext uri="{BB962C8B-B14F-4D97-AF65-F5344CB8AC3E}">
        <p14:creationId xmlns:p14="http://schemas.microsoft.com/office/powerpoint/2010/main" val="1731255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422" y="990939"/>
            <a:ext cx="7879645" cy="4657429"/>
          </a:xfrm>
          <a:prstGeom prst="rect">
            <a:avLst/>
          </a:prstGeom>
        </p:spPr>
        <p:txBody>
          <a:bodyPr wrap="square">
            <a:spAutoFit/>
          </a:bodyPr>
          <a:lstStyle/>
          <a:p>
            <a:pPr lvl="0" algn="just">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2. </a:t>
            </a:r>
            <a:r>
              <a:rPr lang="en-US" sz="2800" b="1" dirty="0" smtClean="0">
                <a:latin typeface="Calibri" panose="020F0502020204030204" pitchFamily="34" charset="0"/>
                <a:ea typeface="Calibri" panose="020F0502020204030204" pitchFamily="34" charset="0"/>
                <a:cs typeface="Times New Roman" panose="02020603050405020304" pitchFamily="18" charset="0"/>
              </a:rPr>
              <a:t>Descent </a:t>
            </a:r>
            <a:endParaRPr lang="en-GB"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700" dirty="0">
                <a:latin typeface="Calibri" panose="020F0502020204030204" pitchFamily="34" charset="0"/>
                <a:ea typeface="Calibri" panose="020F0502020204030204" pitchFamily="34" charset="0"/>
                <a:cs typeface="Times New Roman" panose="02020603050405020304" pitchFamily="18" charset="0"/>
              </a:rPr>
              <a:t>Descent is a continuous process. It is </a:t>
            </a:r>
            <a:r>
              <a:rPr lang="en-US" sz="2700" dirty="0" smtClean="0">
                <a:latin typeface="Calibri" panose="020F0502020204030204" pitchFamily="34" charset="0"/>
                <a:ea typeface="Calibri" panose="020F0502020204030204" pitchFamily="34" charset="0"/>
                <a:cs typeface="Times New Roman" panose="02020603050405020304" pitchFamily="18" charset="0"/>
              </a:rPr>
              <a:t>slow or insignificant </a:t>
            </a:r>
            <a:r>
              <a:rPr lang="en-US" sz="2700" dirty="0">
                <a:latin typeface="Calibri" panose="020F0502020204030204" pitchFamily="34" charset="0"/>
                <a:ea typeface="Calibri" panose="020F0502020204030204" pitchFamily="34" charset="0"/>
                <a:cs typeface="Times New Roman" panose="02020603050405020304" pitchFamily="18" charset="0"/>
              </a:rPr>
              <a:t>in </a:t>
            </a:r>
            <a:r>
              <a:rPr lang="en-US" sz="2700" dirty="0" smtClean="0">
                <a:latin typeface="Calibri" panose="020F0502020204030204" pitchFamily="34" charset="0"/>
                <a:ea typeface="Calibri" panose="020F0502020204030204" pitchFamily="34" charset="0"/>
                <a:cs typeface="Times New Roman" panose="02020603050405020304" pitchFamily="18" charset="0"/>
              </a:rPr>
              <a:t>1</a:t>
            </a:r>
            <a:r>
              <a:rPr lang="en-US" sz="2700" baseline="30000" dirty="0" smtClean="0">
                <a:latin typeface="Calibri" panose="020F0502020204030204" pitchFamily="34" charset="0"/>
                <a:ea typeface="Calibri" panose="020F0502020204030204" pitchFamily="34" charset="0"/>
                <a:cs typeface="Times New Roman" panose="02020603050405020304" pitchFamily="18" charset="0"/>
              </a:rPr>
              <a:t>st</a:t>
            </a:r>
            <a:r>
              <a:rPr lang="en-US" sz="2700" dirty="0" smtClean="0">
                <a:latin typeface="Calibri" panose="020F0502020204030204" pitchFamily="34" charset="0"/>
                <a:ea typeface="Calibri" panose="020F0502020204030204" pitchFamily="34" charset="0"/>
                <a:cs typeface="Times New Roman" panose="02020603050405020304" pitchFamily="18" charset="0"/>
              </a:rPr>
              <a:t> </a:t>
            </a:r>
            <a:r>
              <a:rPr lang="en-US" sz="2700" dirty="0">
                <a:latin typeface="Calibri" panose="020F0502020204030204" pitchFamily="34" charset="0"/>
                <a:ea typeface="Calibri" panose="020F0502020204030204" pitchFamily="34" charset="0"/>
                <a:cs typeface="Times New Roman" panose="02020603050405020304" pitchFamily="18" charset="0"/>
              </a:rPr>
              <a:t>stage but pronounced in </a:t>
            </a:r>
            <a:r>
              <a:rPr lang="en-US" sz="2700" dirty="0" smtClean="0">
                <a:latin typeface="Calibri" panose="020F0502020204030204" pitchFamily="34" charset="0"/>
                <a:ea typeface="Calibri" panose="020F0502020204030204" pitchFamily="34" charset="0"/>
                <a:cs typeface="Times New Roman" panose="02020603050405020304" pitchFamily="18" charset="0"/>
              </a:rPr>
              <a:t>2</a:t>
            </a:r>
            <a:r>
              <a:rPr lang="en-US" sz="2700" baseline="30000" dirty="0" smtClean="0">
                <a:latin typeface="Calibri" panose="020F0502020204030204" pitchFamily="34" charset="0"/>
                <a:ea typeface="Calibri" panose="020F0502020204030204" pitchFamily="34" charset="0"/>
                <a:cs typeface="Times New Roman" panose="02020603050405020304" pitchFamily="18" charset="0"/>
              </a:rPr>
              <a:t>nd</a:t>
            </a:r>
            <a:r>
              <a:rPr lang="en-US" sz="2700" dirty="0" smtClean="0">
                <a:latin typeface="Calibri" panose="020F0502020204030204" pitchFamily="34" charset="0"/>
                <a:ea typeface="Calibri" panose="020F0502020204030204" pitchFamily="34" charset="0"/>
                <a:cs typeface="Times New Roman" panose="02020603050405020304" pitchFamily="18" charset="0"/>
              </a:rPr>
              <a:t>  </a:t>
            </a:r>
            <a:r>
              <a:rPr lang="en-US" sz="2700" dirty="0">
                <a:latin typeface="Calibri" panose="020F0502020204030204" pitchFamily="34" charset="0"/>
                <a:ea typeface="Calibri" panose="020F0502020204030204" pitchFamily="34" charset="0"/>
                <a:cs typeface="Times New Roman" panose="02020603050405020304" pitchFamily="18" charset="0"/>
              </a:rPr>
              <a:t>stage. It is completed </a:t>
            </a:r>
            <a:r>
              <a:rPr lang="en-US" sz="2700" dirty="0" smtClean="0">
                <a:latin typeface="Calibri" panose="020F0502020204030204" pitchFamily="34" charset="0"/>
                <a:ea typeface="Calibri" panose="020F0502020204030204" pitchFamily="34" charset="0"/>
                <a:cs typeface="Times New Roman" panose="02020603050405020304" pitchFamily="18" charset="0"/>
              </a:rPr>
              <a:t>with </a:t>
            </a:r>
            <a:r>
              <a:rPr lang="en-US" sz="2700" dirty="0">
                <a:latin typeface="Calibri" panose="020F0502020204030204" pitchFamily="34" charset="0"/>
                <a:ea typeface="Calibri" panose="020F0502020204030204" pitchFamily="34" charset="0"/>
                <a:cs typeface="Times New Roman" panose="02020603050405020304" pitchFamily="18" charset="0"/>
              </a:rPr>
              <a:t>expulsion of </a:t>
            </a:r>
            <a:r>
              <a:rPr lang="en-US" sz="2700" dirty="0" smtClean="0">
                <a:latin typeface="Calibri" panose="020F0502020204030204" pitchFamily="34" charset="0"/>
                <a:ea typeface="Calibri" panose="020F0502020204030204" pitchFamily="34" charset="0"/>
                <a:cs typeface="Times New Roman" panose="02020603050405020304" pitchFamily="18" charset="0"/>
              </a:rPr>
              <a:t>fetus</a:t>
            </a:r>
            <a:r>
              <a:rPr lang="en-US" sz="2700" dirty="0">
                <a:latin typeface="Calibri" panose="020F0502020204030204" pitchFamily="34" charset="0"/>
                <a:ea typeface="Calibri" panose="020F0502020204030204" pitchFamily="34" charset="0"/>
                <a:cs typeface="Times New Roman" panose="02020603050405020304" pitchFamily="18" charset="0"/>
              </a:rPr>
              <a:t>, descent of </a:t>
            </a:r>
            <a:r>
              <a:rPr lang="en-US" sz="2700" dirty="0" smtClean="0">
                <a:latin typeface="Calibri" panose="020F0502020204030204" pitchFamily="34" charset="0"/>
                <a:ea typeface="Calibri" panose="020F0502020204030204" pitchFamily="34" charset="0"/>
                <a:cs typeface="Times New Roman" panose="02020603050405020304" pitchFamily="18" charset="0"/>
              </a:rPr>
              <a:t>fetal </a:t>
            </a:r>
            <a:r>
              <a:rPr lang="en-US" sz="2700" dirty="0">
                <a:latin typeface="Calibri" panose="020F0502020204030204" pitchFamily="34" charset="0"/>
                <a:ea typeface="Calibri" panose="020F0502020204030204" pitchFamily="34" charset="0"/>
                <a:cs typeface="Times New Roman" panose="02020603050405020304" pitchFamily="18" charset="0"/>
              </a:rPr>
              <a:t>head often begins before </a:t>
            </a:r>
            <a:r>
              <a:rPr lang="en-US" sz="2700" dirty="0" smtClean="0">
                <a:latin typeface="Calibri" panose="020F0502020204030204" pitchFamily="34" charset="0"/>
                <a:ea typeface="Calibri" panose="020F0502020204030204" pitchFamily="34" charset="0"/>
                <a:cs typeface="Times New Roman" panose="02020603050405020304" pitchFamily="18" charset="0"/>
              </a:rPr>
              <a:t>onset </a:t>
            </a:r>
            <a:r>
              <a:rPr lang="en-US" sz="2700" dirty="0">
                <a:latin typeface="Calibri" panose="020F0502020204030204" pitchFamily="34" charset="0"/>
                <a:ea typeface="Calibri" panose="020F0502020204030204" pitchFamily="34" charset="0"/>
                <a:cs typeface="Times New Roman" panose="02020603050405020304" pitchFamily="18" charset="0"/>
              </a:rPr>
              <a:t>of </a:t>
            </a:r>
            <a:r>
              <a:rPr lang="en-US" sz="2700" dirty="0" err="1">
                <a:latin typeface="Calibri" panose="020F0502020204030204" pitchFamily="34" charset="0"/>
                <a:ea typeface="Calibri" panose="020F0502020204030204" pitchFamily="34" charset="0"/>
                <a:cs typeface="Times New Roman" panose="02020603050405020304" pitchFamily="18" charset="0"/>
              </a:rPr>
              <a:t>labour</a:t>
            </a:r>
            <a:r>
              <a:rPr lang="en-US" sz="2700" dirty="0">
                <a:latin typeface="Calibri" panose="020F0502020204030204" pitchFamily="34" charset="0"/>
                <a:ea typeface="Calibri" panose="020F0502020204030204" pitchFamily="34" charset="0"/>
                <a:cs typeface="Times New Roman" panose="02020603050405020304" pitchFamily="18" charset="0"/>
              </a:rPr>
              <a:t>. In </a:t>
            </a:r>
            <a:r>
              <a:rPr lang="en-US" sz="2700" dirty="0" err="1" smtClean="0">
                <a:latin typeface="Calibri" panose="020F0502020204030204" pitchFamily="34" charset="0"/>
                <a:ea typeface="Calibri" panose="020F0502020204030204" pitchFamily="34" charset="0"/>
                <a:cs typeface="Times New Roman" panose="02020603050405020304" pitchFamily="18" charset="0"/>
              </a:rPr>
              <a:t>primigravida</a:t>
            </a:r>
            <a:r>
              <a:rPr lang="en-US" sz="2700" dirty="0" smtClean="0">
                <a:latin typeface="Calibri" panose="020F0502020204030204" pitchFamily="34" charset="0"/>
                <a:ea typeface="Calibri" panose="020F0502020204030204" pitchFamily="34" charset="0"/>
                <a:cs typeface="Times New Roman" panose="02020603050405020304" pitchFamily="18" charset="0"/>
              </a:rPr>
              <a:t>, </a:t>
            </a:r>
            <a:r>
              <a:rPr lang="en-US" sz="2700" dirty="0">
                <a:latin typeface="Calibri" panose="020F0502020204030204" pitchFamily="34" charset="0"/>
                <a:ea typeface="Calibri" panose="020F0502020204030204" pitchFamily="34" charset="0"/>
                <a:cs typeface="Times New Roman" panose="02020603050405020304" pitchFamily="18" charset="0"/>
              </a:rPr>
              <a:t>occur </a:t>
            </a:r>
            <a:r>
              <a:rPr lang="en-US" sz="2700" dirty="0" smtClean="0">
                <a:latin typeface="Calibri" panose="020F0502020204030204" pitchFamily="34" charset="0"/>
                <a:ea typeface="Calibri" panose="020F0502020204030204" pitchFamily="34" charset="0"/>
                <a:cs typeface="Times New Roman" panose="02020603050405020304" pitchFamily="18" charset="0"/>
              </a:rPr>
              <a:t>during </a:t>
            </a:r>
            <a:r>
              <a:rPr lang="en-US" sz="2700" dirty="0">
                <a:latin typeface="Calibri" panose="020F0502020204030204" pitchFamily="34" charset="0"/>
                <a:ea typeface="Calibri" panose="020F0502020204030204" pitchFamily="34" charset="0"/>
                <a:cs typeface="Times New Roman" panose="02020603050405020304" pitchFamily="18" charset="0"/>
              </a:rPr>
              <a:t>later weeks of </a:t>
            </a:r>
            <a:r>
              <a:rPr lang="en-US" sz="2700" dirty="0" smtClean="0">
                <a:latin typeface="Calibri" panose="020F0502020204030204" pitchFamily="34" charset="0"/>
                <a:ea typeface="Calibri" panose="020F0502020204030204" pitchFamily="34" charset="0"/>
                <a:cs typeface="Times New Roman" panose="02020603050405020304" pitchFamily="18" charset="0"/>
              </a:rPr>
              <a:t>pregnancy, &amp; in multipara may </a:t>
            </a:r>
            <a:r>
              <a:rPr lang="en-US" sz="2700" dirty="0">
                <a:latin typeface="Calibri" panose="020F0502020204030204" pitchFamily="34" charset="0"/>
                <a:ea typeface="Calibri" panose="020F0502020204030204" pitchFamily="34" charset="0"/>
                <a:cs typeface="Times New Roman" panose="02020603050405020304" pitchFamily="18" charset="0"/>
              </a:rPr>
              <a:t>not occur until </a:t>
            </a:r>
            <a:r>
              <a:rPr lang="en-US" sz="2700" dirty="0" err="1">
                <a:latin typeface="Calibri" panose="020F0502020204030204" pitchFamily="34" charset="0"/>
                <a:ea typeface="Calibri" panose="020F0502020204030204" pitchFamily="34" charset="0"/>
                <a:cs typeface="Times New Roman" panose="02020603050405020304" pitchFamily="18" charset="0"/>
              </a:rPr>
              <a:t>labour</a:t>
            </a:r>
            <a:r>
              <a:rPr lang="en-US" sz="2700" dirty="0">
                <a:latin typeface="Calibri" panose="020F0502020204030204" pitchFamily="34" charset="0"/>
                <a:ea typeface="Calibri" panose="020F0502020204030204" pitchFamily="34" charset="0"/>
                <a:cs typeface="Times New Roman" panose="02020603050405020304" pitchFamily="18" charset="0"/>
              </a:rPr>
              <a:t> actually begin. During </a:t>
            </a:r>
            <a:r>
              <a:rPr lang="en-US" sz="2700" dirty="0" smtClean="0">
                <a:latin typeface="Calibri" panose="020F0502020204030204" pitchFamily="34" charset="0"/>
                <a:ea typeface="Calibri" panose="020F0502020204030204" pitchFamily="34" charset="0"/>
                <a:cs typeface="Times New Roman" panose="02020603050405020304" pitchFamily="18" charset="0"/>
              </a:rPr>
              <a:t>2</a:t>
            </a:r>
            <a:r>
              <a:rPr lang="en-US" sz="2700" baseline="30000" dirty="0" smtClean="0">
                <a:latin typeface="Calibri" panose="020F0502020204030204" pitchFamily="34" charset="0"/>
                <a:ea typeface="Calibri" panose="020F0502020204030204" pitchFamily="34" charset="0"/>
                <a:cs typeface="Times New Roman" panose="02020603050405020304" pitchFamily="18" charset="0"/>
              </a:rPr>
              <a:t>nd</a:t>
            </a:r>
            <a:r>
              <a:rPr lang="en-US" sz="2700" dirty="0" smtClean="0">
                <a:latin typeface="Calibri" panose="020F0502020204030204" pitchFamily="34" charset="0"/>
                <a:ea typeface="Calibri" panose="020F0502020204030204" pitchFamily="34" charset="0"/>
                <a:cs typeface="Times New Roman" panose="02020603050405020304" pitchFamily="18" charset="0"/>
              </a:rPr>
              <a:t>  </a:t>
            </a:r>
            <a:r>
              <a:rPr lang="en-US" sz="2700" dirty="0">
                <a:latin typeface="Calibri" panose="020F0502020204030204" pitchFamily="34" charset="0"/>
                <a:ea typeface="Calibri" panose="020F0502020204030204" pitchFamily="34" charset="0"/>
                <a:cs typeface="Times New Roman" panose="02020603050405020304" pitchFamily="18" charset="0"/>
              </a:rPr>
              <a:t>stage, descent is more rapid because the abdominal muscle and diaphragm come into play and </a:t>
            </a:r>
            <a:r>
              <a:rPr lang="en-US" sz="2700" dirty="0" smtClean="0">
                <a:latin typeface="Calibri" panose="020F0502020204030204" pitchFamily="34" charset="0"/>
                <a:ea typeface="Calibri" panose="020F0502020204030204" pitchFamily="34" charset="0"/>
                <a:cs typeface="Times New Roman" panose="02020603050405020304" pitchFamily="18" charset="0"/>
              </a:rPr>
              <a:t>fetus being </a:t>
            </a:r>
            <a:r>
              <a:rPr lang="en-US" sz="2700" dirty="0">
                <a:latin typeface="Calibri" panose="020F0502020204030204" pitchFamily="34" charset="0"/>
                <a:ea typeface="Calibri" panose="020F0502020204030204" pitchFamily="34" charset="0"/>
                <a:cs typeface="Times New Roman" panose="02020603050405020304" pitchFamily="18" charset="0"/>
              </a:rPr>
              <a:t>actively </a:t>
            </a:r>
            <a:r>
              <a:rPr lang="en-US" sz="2700" dirty="0" smtClean="0">
                <a:latin typeface="Calibri" panose="020F0502020204030204" pitchFamily="34" charset="0"/>
                <a:ea typeface="Calibri" panose="020F0502020204030204" pitchFamily="34" charset="0"/>
                <a:cs typeface="Times New Roman" panose="02020603050405020304" pitchFamily="18" charset="0"/>
              </a:rPr>
              <a:t>expelled.</a:t>
            </a:r>
            <a:endParaRPr lang="en-GB" sz="2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450072" y="990939"/>
            <a:ext cx="3051240" cy="4258394"/>
          </a:xfrm>
          <a:prstGeom prst="rect">
            <a:avLst/>
          </a:prstGeom>
        </p:spPr>
      </p:pic>
    </p:spTree>
    <p:extLst>
      <p:ext uri="{BB962C8B-B14F-4D97-AF65-F5344CB8AC3E}">
        <p14:creationId xmlns:p14="http://schemas.microsoft.com/office/powerpoint/2010/main" val="1159561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1278</Words>
  <Application>Microsoft Office PowerPoint</Application>
  <PresentationFormat>Widescreen</PresentationFormat>
  <Paragraphs>51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Söhne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Mechanism of labour</dc:title>
  <dc:creator>Hari Shankar Adhikari</dc:creator>
  <cp:lastModifiedBy>user</cp:lastModifiedBy>
  <cp:revision>84</cp:revision>
  <dcterms:created xsi:type="dcterms:W3CDTF">2022-05-26T05:30:00Z</dcterms:created>
  <dcterms:modified xsi:type="dcterms:W3CDTF">2023-08-14T16:03:28Z</dcterms:modified>
</cp:coreProperties>
</file>