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328" r:id="rId2"/>
    <p:sldId id="329" r:id="rId3"/>
    <p:sldId id="326" r:id="rId4"/>
    <p:sldId id="327" r:id="rId5"/>
    <p:sldId id="330" r:id="rId6"/>
    <p:sldId id="286" r:id="rId7"/>
    <p:sldId id="287" r:id="rId8"/>
    <p:sldId id="331" r:id="rId9"/>
    <p:sldId id="308" r:id="rId10"/>
    <p:sldId id="288" r:id="rId11"/>
    <p:sldId id="332" r:id="rId12"/>
    <p:sldId id="289" r:id="rId13"/>
    <p:sldId id="290" r:id="rId14"/>
    <p:sldId id="333" r:id="rId15"/>
    <p:sldId id="291"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3300"/>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DACED1-22DE-46EC-9D8B-E5CDFBAB0366}"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329605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DACED1-22DE-46EC-9D8B-E5CDFBAB0366}"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22904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DACED1-22DE-46EC-9D8B-E5CDFBAB0366}"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0DC03C-98B6-4B2B-B30E-EB9C350CA64F}"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536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8DACED1-22DE-46EC-9D8B-E5CDFBAB0366}"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2986179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8DACED1-22DE-46EC-9D8B-E5CDFBAB0366}"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0DC03C-98B6-4B2B-B30E-EB9C350CA64F}"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7549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8DACED1-22DE-46EC-9D8B-E5CDFBAB0366}"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254968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DACED1-22DE-46EC-9D8B-E5CDFBAB0366}"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393984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DACED1-22DE-46EC-9D8B-E5CDFBAB0366}"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404312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DACED1-22DE-46EC-9D8B-E5CDFBAB0366}"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37079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DACED1-22DE-46EC-9D8B-E5CDFBAB0366}"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212607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DACED1-22DE-46EC-9D8B-E5CDFBAB0366}"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247901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DACED1-22DE-46EC-9D8B-E5CDFBAB0366}" type="datetimeFigureOut">
              <a:rPr lang="en-US" smtClean="0"/>
              <a:pPr/>
              <a:t>8/22/2023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89991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DACED1-22DE-46EC-9D8B-E5CDFBAB0366}" type="datetimeFigureOut">
              <a:rPr lang="en-US" smtClean="0"/>
              <a:pPr/>
              <a:t>8/22/2023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106099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ACED1-22DE-46EC-9D8B-E5CDFBAB0366}" type="datetimeFigureOut">
              <a:rPr lang="en-US" smtClean="0"/>
              <a:pPr/>
              <a:t>8/22/2023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19309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DACED1-22DE-46EC-9D8B-E5CDFBAB0366}"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169164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DACED1-22DE-46EC-9D8B-E5CDFBAB0366}"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0DC03C-98B6-4B2B-B30E-EB9C350CA64F}" type="slidenum">
              <a:rPr lang="en-US" smtClean="0"/>
              <a:pPr/>
              <a:t>‹#›</a:t>
            </a:fld>
            <a:endParaRPr lang="en-US"/>
          </a:p>
        </p:txBody>
      </p:sp>
    </p:spTree>
    <p:extLst>
      <p:ext uri="{BB962C8B-B14F-4D97-AF65-F5344CB8AC3E}">
        <p14:creationId xmlns:p14="http://schemas.microsoft.com/office/powerpoint/2010/main" val="240184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DACED1-22DE-46EC-9D8B-E5CDFBAB0366}" type="datetimeFigureOut">
              <a:rPr lang="en-US" smtClean="0"/>
              <a:pPr/>
              <a:t>8/22/2023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70DC03C-98B6-4B2B-B30E-EB9C350CA64F}" type="slidenum">
              <a:rPr lang="en-US" smtClean="0"/>
              <a:pPr/>
              <a:t>‹#›</a:t>
            </a:fld>
            <a:endParaRPr lang="en-US"/>
          </a:p>
        </p:txBody>
      </p:sp>
    </p:spTree>
    <p:extLst>
      <p:ext uri="{BB962C8B-B14F-4D97-AF65-F5344CB8AC3E}">
        <p14:creationId xmlns:p14="http://schemas.microsoft.com/office/powerpoint/2010/main" val="295800975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017" y="1122363"/>
            <a:ext cx="10985864" cy="2387600"/>
          </a:xfrm>
        </p:spPr>
        <p:txBody>
          <a:bodyPr>
            <a:normAutofit/>
          </a:bodyPr>
          <a:lstStyle/>
          <a:p>
            <a:r>
              <a:rPr lang="en-US" sz="4400" b="1" dirty="0">
                <a:solidFill>
                  <a:srgbClr val="002060"/>
                </a:solidFill>
                <a:latin typeface="+mn-lt"/>
                <a:cs typeface="Times New Roman" panose="02020603050405020304" pitchFamily="18" charset="0"/>
              </a:rPr>
              <a:t>M</a:t>
            </a:r>
            <a:r>
              <a:rPr lang="en-US" sz="4400" b="1" dirty="0" smtClean="0">
                <a:solidFill>
                  <a:srgbClr val="002060"/>
                </a:solidFill>
                <a:latin typeface="+mn-lt"/>
                <a:cs typeface="Times New Roman" panose="02020603050405020304" pitchFamily="18" charset="0"/>
              </a:rPr>
              <a:t>anagement of second stage of </a:t>
            </a:r>
            <a:r>
              <a:rPr lang="en-US" sz="4400" b="1" dirty="0" err="1" smtClean="0">
                <a:solidFill>
                  <a:srgbClr val="002060"/>
                </a:solidFill>
                <a:latin typeface="+mn-lt"/>
                <a:cs typeface="Times New Roman" panose="02020603050405020304" pitchFamily="18" charset="0"/>
              </a:rPr>
              <a:t>labour</a:t>
            </a:r>
            <a:r>
              <a:rPr lang="en-US" sz="4400" b="1" dirty="0">
                <a:solidFill>
                  <a:srgbClr val="002060"/>
                </a:solidFill>
                <a:latin typeface="+mn-lt"/>
                <a:cs typeface="Times New Roman" panose="02020603050405020304" pitchFamily="18" charset="0"/>
              </a:rPr>
              <a:t/>
            </a:r>
            <a:br>
              <a:rPr lang="en-US" sz="4400" b="1" dirty="0">
                <a:solidFill>
                  <a:srgbClr val="002060"/>
                </a:solidFill>
                <a:latin typeface="+mn-lt"/>
                <a:cs typeface="Times New Roman" panose="02020603050405020304" pitchFamily="18" charset="0"/>
              </a:rPr>
            </a:br>
            <a:endParaRPr lang="en-US" sz="4400" b="1" dirty="0">
              <a:solidFill>
                <a:srgbClr val="002060"/>
              </a:solidFill>
              <a:latin typeface="+mn-lt"/>
              <a:cs typeface="Times New Roman" panose="02020603050405020304" pitchFamily="18" charset="0"/>
            </a:endParaRPr>
          </a:p>
        </p:txBody>
      </p:sp>
    </p:spTree>
    <p:extLst>
      <p:ext uri="{BB962C8B-B14F-4D97-AF65-F5344CB8AC3E}">
        <p14:creationId xmlns:p14="http://schemas.microsoft.com/office/powerpoint/2010/main" val="298058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946365" y="1084731"/>
            <a:ext cx="9235439"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Changes in the Fetal </a:t>
            </a:r>
            <a:r>
              <a:rPr kumimoji="0" lang="en-US" sz="3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Heart</a:t>
            </a:r>
          </a:p>
          <a:p>
            <a:r>
              <a:rPr lang="en-US" sz="2800" dirty="0"/>
              <a:t>Late deceleration, indicated by a failure to return to the normal baseline, an elevation in baseline rate, or a reduction in beat-to-beat variation, raises concerns. If these patterns emerge for the first time during the second stage of </a:t>
            </a:r>
            <a:r>
              <a:rPr lang="en-US" sz="2800" dirty="0" err="1" smtClean="0"/>
              <a:t>labour</a:t>
            </a:r>
            <a:r>
              <a:rPr lang="en-US" sz="2800" dirty="0"/>
              <a:t>, they could be attributed to cord or head compression, potentially alleviated by altering the woman's position.</a:t>
            </a:r>
          </a:p>
          <a:p>
            <a:r>
              <a:rPr lang="en-US" sz="2800" dirty="0" smtClean="0"/>
              <a:t>								Cont.…</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822961"/>
            <a:ext cx="9235440" cy="3108543"/>
          </a:xfrm>
          <a:prstGeom prst="rect">
            <a:avLst/>
          </a:prstGeom>
        </p:spPr>
        <p:txBody>
          <a:bodyPr wrap="square">
            <a:spAutoFit/>
          </a:bodyPr>
          <a:lstStyle/>
          <a:p>
            <a:pPr algn="just"/>
            <a:r>
              <a:rPr lang="en-US" sz="2800" dirty="0"/>
              <a:t>Should these patterns persist even after a change in position, it is advisable to seek guidance from experienced obstetric professionals. In cases where imminent birth is anticipated, the consideration of an episiotomy might be warranted. A midwife trained in </a:t>
            </a:r>
            <a:r>
              <a:rPr lang="en-US" sz="2800" b="1" dirty="0" err="1"/>
              <a:t>ventouse</a:t>
            </a:r>
            <a:r>
              <a:rPr lang="en-US" sz="2800" b="1" dirty="0"/>
              <a:t>-assisted</a:t>
            </a:r>
            <a:r>
              <a:rPr lang="en-US" sz="2800" dirty="0"/>
              <a:t> birth may also be engaged for the </a:t>
            </a:r>
            <a:r>
              <a:rPr lang="en-US" sz="2800" dirty="0" smtClean="0"/>
              <a:t>delivery. </a:t>
            </a:r>
            <a:endParaRPr lang="en-US" sz="2800" dirty="0"/>
          </a:p>
        </p:txBody>
      </p:sp>
      <p:pic>
        <p:nvPicPr>
          <p:cNvPr id="3" name="Picture 2"/>
          <p:cNvPicPr>
            <a:picLocks noChangeAspect="1"/>
          </p:cNvPicPr>
          <p:nvPr/>
        </p:nvPicPr>
        <p:blipFill>
          <a:blip r:embed="rId2"/>
          <a:stretch>
            <a:fillRect/>
          </a:stretch>
        </p:blipFill>
        <p:spPr>
          <a:xfrm>
            <a:off x="6936377" y="3506827"/>
            <a:ext cx="3331028" cy="2880911"/>
          </a:xfrm>
          <a:prstGeom prst="rect">
            <a:avLst/>
          </a:prstGeom>
        </p:spPr>
      </p:pic>
    </p:spTree>
    <p:extLst>
      <p:ext uri="{BB962C8B-B14F-4D97-AF65-F5344CB8AC3E}">
        <p14:creationId xmlns:p14="http://schemas.microsoft.com/office/powerpoint/2010/main" val="235201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267098" y="580429"/>
            <a:ext cx="1045028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Progress </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of </a:t>
            </a:r>
            <a:r>
              <a:rPr kumimoji="0" lang="en-US" sz="3200" b="1"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Labour</a:t>
            </a:r>
            <a:endParaRPr kumimoji="0" lang="en-US" sz="32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Calibri" pitchFamily="34" charset="0"/>
                <a:cs typeface="Calibri" pitchFamily="34" charset="0"/>
              </a:rPr>
              <a:t>Uterine </a:t>
            </a:r>
            <a:r>
              <a:rPr kumimoji="0" lang="en-US" sz="2800" b="1" i="0" u="none" strike="noStrike" cap="none" normalizeH="0" baseline="0" dirty="0" smtClean="0">
                <a:ln>
                  <a:noFill/>
                </a:ln>
                <a:solidFill>
                  <a:schemeClr val="tx1"/>
                </a:solidFill>
                <a:effectLst/>
                <a:ea typeface="Calibri" pitchFamily="34" charset="0"/>
                <a:cs typeface="Calibri" pitchFamily="34" charset="0"/>
              </a:rPr>
              <a:t>Contraction</a:t>
            </a:r>
          </a:p>
          <a:p>
            <a:pPr lvl="0" algn="just" eaLnBrk="0" fontAlgn="base" hangingPunct="0">
              <a:spcBef>
                <a:spcPct val="0"/>
              </a:spcBef>
              <a:spcAft>
                <a:spcPct val="0"/>
              </a:spcAft>
            </a:pPr>
            <a:r>
              <a:rPr lang="en-US" sz="2800" dirty="0" smtClean="0"/>
              <a:t>The </a:t>
            </a:r>
            <a:r>
              <a:rPr lang="en-US" sz="2800" dirty="0"/>
              <a:t>intensity, duration, and frequency of contractions should be consistently evaluated through observation of maternal reactions and periodically through uterine palpation. Contractions in the second stage of labor typically exhibit greater strength and duration compared to the first stage, often lasting up to one minute with extended intervals of rest between contractions. The maternal posture and position assumed can have an impact on the nature of contractions during this stage.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515290" y="1538718"/>
            <a:ext cx="9640389"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Calibri" pitchFamily="34" charset="0"/>
                <a:cs typeface="Calibri" pitchFamily="34" charset="0"/>
              </a:rPr>
              <a:t>Descent, Rotation and Flexion</a:t>
            </a:r>
            <a:endParaRPr kumimoji="0" lang="en-US" sz="28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lang="en-US" sz="2800" dirty="0"/>
              <a:t>Initially, the descent of the fetus often </a:t>
            </a:r>
            <a:r>
              <a:rPr lang="en-US" sz="2800" dirty="0" smtClean="0"/>
              <a:t>occurs gradually</a:t>
            </a:r>
            <a:r>
              <a:rPr lang="en-US" sz="2800" dirty="0"/>
              <a:t>, particularly in nulliparous women, although acceleration typically </a:t>
            </a:r>
            <a:r>
              <a:rPr lang="en-US" sz="2800" dirty="0" smtClean="0"/>
              <a:t>take place during </a:t>
            </a:r>
            <a:r>
              <a:rPr lang="en-US" sz="2800" dirty="0"/>
              <a:t>the active phase. In </a:t>
            </a:r>
            <a:r>
              <a:rPr lang="en-US" sz="2800" dirty="0" smtClean="0"/>
              <a:t>multigravida </a:t>
            </a:r>
            <a:r>
              <a:rPr lang="en-US" sz="2800" dirty="0"/>
              <a:t>women, descent can occur </a:t>
            </a:r>
            <a:r>
              <a:rPr lang="en-US" sz="2800" dirty="0" smtClean="0"/>
              <a:t>very rapidly. </a:t>
            </a:r>
            <a:r>
              <a:rPr lang="en-US" sz="2800" dirty="0"/>
              <a:t>If there is a delay in descent despite consistent strong uterine contractions and maternal pushing, a vaginal examination may be conducted with the mother's consent. </a:t>
            </a:r>
            <a:endParaRPr kumimoji="0" lang="en-U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793" y="1272576"/>
            <a:ext cx="6609807" cy="2677656"/>
          </a:xfrm>
          <a:prstGeom prst="rect">
            <a:avLst/>
          </a:prstGeom>
        </p:spPr>
        <p:txBody>
          <a:bodyPr wrap="square">
            <a:spAutoFit/>
          </a:bodyPr>
          <a:lstStyle/>
          <a:p>
            <a:pPr lvl="0" algn="just" eaLnBrk="0" fontAlgn="base" hangingPunct="0">
              <a:spcBef>
                <a:spcPct val="0"/>
              </a:spcBef>
              <a:spcAft>
                <a:spcPct val="0"/>
              </a:spcAft>
            </a:pPr>
            <a:r>
              <a:rPr lang="en-US" sz="2800" dirty="0"/>
              <a:t>The objective is to ascertain whether internal rotation of the head has transpired, appraise the station of the presenting part, and ascertain whether a </a:t>
            </a:r>
            <a:r>
              <a:rPr lang="en-US" sz="2800" b="1" dirty="0"/>
              <a:t>caput succedaneum </a:t>
            </a:r>
            <a:r>
              <a:rPr lang="en-US" sz="2800" dirty="0"/>
              <a:t>has developed.</a:t>
            </a:r>
            <a:endParaRPr lang="en-US" sz="2800" dirty="0">
              <a:cs typeface="Arial" pitchFamily="34" charset="0"/>
            </a:endParaRPr>
          </a:p>
        </p:txBody>
      </p:sp>
      <p:pic>
        <p:nvPicPr>
          <p:cNvPr id="3" name="Picture 2"/>
          <p:cNvPicPr>
            <a:picLocks noChangeAspect="1"/>
          </p:cNvPicPr>
          <p:nvPr/>
        </p:nvPicPr>
        <p:blipFill>
          <a:blip r:embed="rId2"/>
          <a:stretch>
            <a:fillRect/>
          </a:stretch>
        </p:blipFill>
        <p:spPr>
          <a:xfrm>
            <a:off x="8556172" y="1102758"/>
            <a:ext cx="2822693" cy="4182218"/>
          </a:xfrm>
          <a:prstGeom prst="rect">
            <a:avLst/>
          </a:prstGeom>
        </p:spPr>
      </p:pic>
    </p:spTree>
    <p:extLst>
      <p:ext uri="{BB962C8B-B14F-4D97-AF65-F5344CB8AC3E}">
        <p14:creationId xmlns:p14="http://schemas.microsoft.com/office/powerpoint/2010/main" val="115063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2674" y="901337"/>
            <a:ext cx="9692640" cy="4832092"/>
          </a:xfrm>
          <a:prstGeom prst="rect">
            <a:avLst/>
          </a:prstGeom>
        </p:spPr>
        <p:txBody>
          <a:bodyPr wrap="square">
            <a:spAutoFit/>
          </a:bodyPr>
          <a:lstStyle/>
          <a:p>
            <a:pPr algn="just"/>
            <a:r>
              <a:rPr lang="en-US" sz="2800" dirty="0"/>
              <a:t>I</a:t>
            </a:r>
            <a:r>
              <a:rPr lang="en-US" sz="2800" dirty="0" smtClean="0"/>
              <a:t>f </a:t>
            </a:r>
            <a:r>
              <a:rPr lang="en-US" sz="2800" dirty="0"/>
              <a:t>the occiput has rotated to an anterior position, indicating proper head flexion, progress with the caput formation will likely continue. However, if there's insufficient rotation and flexion, weakened uterine contractions, or a combination of both, it might be advisable to explore options such as changing the woman's position, addressing her nutrition and hydration, or utilizing optimal fetal positioning techniques</a:t>
            </a:r>
            <a:r>
              <a:rPr lang="en-US" sz="2800" dirty="0" smtClean="0"/>
              <a:t>.</a:t>
            </a:r>
          </a:p>
          <a:p>
            <a:pPr algn="just"/>
            <a:endParaRPr lang="en-US" sz="2800" dirty="0"/>
          </a:p>
          <a:p>
            <a:pPr algn="just"/>
            <a:r>
              <a:rPr lang="en-US" sz="2800" dirty="0" smtClean="0"/>
              <a:t>						Cont..</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0686" y="2024744"/>
            <a:ext cx="8725988" cy="1384995"/>
          </a:xfrm>
          <a:prstGeom prst="rect">
            <a:avLst/>
          </a:prstGeom>
        </p:spPr>
        <p:txBody>
          <a:bodyPr wrap="square">
            <a:spAutoFit/>
          </a:bodyPr>
          <a:lstStyle/>
          <a:p>
            <a:pPr algn="just"/>
            <a:r>
              <a:rPr lang="en-US" sz="2800" dirty="0"/>
              <a:t>Should there be indications of compromised fetal or maternal conditions, it is imperative to seek counsel from an experienced obstetrician.</a:t>
            </a:r>
            <a:endParaRPr lang="en-US" sz="2800" dirty="0"/>
          </a:p>
        </p:txBody>
      </p:sp>
    </p:spTree>
    <p:extLst>
      <p:ext uri="{BB962C8B-B14F-4D97-AF65-F5344CB8AC3E}">
        <p14:creationId xmlns:p14="http://schemas.microsoft.com/office/powerpoint/2010/main" val="363108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904" y="1267097"/>
            <a:ext cx="9653450" cy="3170099"/>
          </a:xfrm>
          <a:prstGeom prst="rect">
            <a:avLst/>
          </a:prstGeom>
        </p:spPr>
        <p:txBody>
          <a:bodyPr wrap="square">
            <a:spAutoFit/>
          </a:bodyPr>
          <a:lstStyle/>
          <a:p>
            <a:pPr algn="just"/>
            <a:r>
              <a:rPr lang="en-US" sz="3200" b="1" dirty="0" smtClean="0">
                <a:cs typeface="Times New Roman" panose="02020603050405020304" pitchFamily="18" charset="0"/>
              </a:rPr>
              <a:t>Introduction</a:t>
            </a:r>
          </a:p>
          <a:p>
            <a:pPr algn="just"/>
            <a:r>
              <a:rPr lang="en-US" sz="2800" dirty="0" smtClean="0">
                <a:cs typeface="Times New Roman" panose="02020603050405020304" pitchFamily="18" charset="0"/>
              </a:rPr>
              <a:t>The </a:t>
            </a:r>
            <a:r>
              <a:rPr lang="en-US" sz="2800" dirty="0">
                <a:cs typeface="Times New Roman" panose="02020603050405020304" pitchFamily="18" charset="0"/>
              </a:rPr>
              <a:t>onset of the second stage of </a:t>
            </a:r>
            <a:r>
              <a:rPr lang="en-US" sz="2800" dirty="0" err="1" smtClean="0">
                <a:cs typeface="Times New Roman" panose="02020603050405020304" pitchFamily="18" charset="0"/>
              </a:rPr>
              <a:t>labour</a:t>
            </a:r>
            <a:r>
              <a:rPr lang="en-US" sz="2800" dirty="0" smtClean="0">
                <a:cs typeface="Times New Roman" panose="02020603050405020304" pitchFamily="18" charset="0"/>
              </a:rPr>
              <a:t> </a:t>
            </a:r>
            <a:r>
              <a:rPr lang="en-US" sz="2800" dirty="0">
                <a:cs typeface="Times New Roman" panose="02020603050405020304" pitchFamily="18" charset="0"/>
              </a:rPr>
              <a:t>is defined as the point at which the cervix is fully </a:t>
            </a:r>
            <a:r>
              <a:rPr lang="en-US" sz="2800" dirty="0" smtClean="0">
                <a:cs typeface="Times New Roman" panose="02020603050405020304" pitchFamily="18" charset="0"/>
              </a:rPr>
              <a:t>dilated and to end with the expulsion of the fetus from the birth canal. </a:t>
            </a:r>
            <a:r>
              <a:rPr lang="en-US" sz="2800" dirty="0">
                <a:cs typeface="Times New Roman" panose="02020603050405020304" pitchFamily="18" charset="0"/>
              </a:rPr>
              <a:t>Consequently, the duration of the second stage is determined by the medical or midwifery professionals' diagnosis of complete cervical dilation in the woman.</a:t>
            </a:r>
          </a:p>
        </p:txBody>
      </p:sp>
    </p:spTree>
    <p:extLst>
      <p:ext uri="{BB962C8B-B14F-4D97-AF65-F5344CB8AC3E}">
        <p14:creationId xmlns:p14="http://schemas.microsoft.com/office/powerpoint/2010/main" val="194062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6731" y="718457"/>
            <a:ext cx="9300754" cy="1015663"/>
          </a:xfrm>
          <a:prstGeom prst="rect">
            <a:avLst/>
          </a:prstGeom>
          <a:noFill/>
        </p:spPr>
        <p:txBody>
          <a:bodyPr wrap="square" rtlCol="0">
            <a:spAutoFit/>
          </a:bodyPr>
          <a:lstStyle/>
          <a:p>
            <a:pPr algn="just"/>
            <a:r>
              <a:rPr lang="en-US" sz="3200" b="1" dirty="0" smtClean="0"/>
              <a:t>Objectives</a:t>
            </a:r>
          </a:p>
          <a:p>
            <a:pPr algn="just"/>
            <a:endParaRPr lang="en-US" sz="2800" b="1" dirty="0" smtClean="0"/>
          </a:p>
        </p:txBody>
      </p:sp>
      <p:sp>
        <p:nvSpPr>
          <p:cNvPr id="2" name="Rectangle 1"/>
          <p:cNvSpPr>
            <a:spLocks noChangeArrowheads="1"/>
          </p:cNvSpPr>
          <p:nvPr/>
        </p:nvSpPr>
        <p:spPr bwMode="auto">
          <a:xfrm>
            <a:off x="1371600" y="1442528"/>
            <a:ext cx="9535885" cy="298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lang="en-US" altLang="en-US" sz="2800" dirty="0" smtClean="0">
                <a:solidFill>
                  <a:srgbClr val="000000"/>
                </a:solidFill>
                <a:latin typeface="+mn-lt"/>
              </a:rPr>
              <a:t>To </a:t>
            </a:r>
            <a:r>
              <a:rPr kumimoji="0" lang="en-US" altLang="en-US" sz="2800" i="0" u="none" strike="noStrike" cap="none" normalizeH="0" baseline="0" dirty="0" smtClean="0">
                <a:ln>
                  <a:noFill/>
                </a:ln>
                <a:solidFill>
                  <a:srgbClr val="000000"/>
                </a:solidFill>
                <a:effectLst/>
                <a:latin typeface="+mn-lt"/>
              </a:rPr>
              <a:t>ensure</a:t>
            </a:r>
            <a:r>
              <a:rPr kumimoji="0" lang="en-US" altLang="en-US" sz="2800" i="0" u="none" strike="noStrike" cap="none" normalizeH="0" dirty="0" smtClean="0">
                <a:ln>
                  <a:noFill/>
                </a:ln>
                <a:solidFill>
                  <a:srgbClr val="000000"/>
                </a:solidFill>
                <a:effectLst/>
                <a:latin typeface="+mn-lt"/>
              </a:rPr>
              <a:t> </a:t>
            </a:r>
            <a:r>
              <a:rPr kumimoji="0" lang="en-US" altLang="en-US" sz="2800" i="0" u="none" strike="noStrike" cap="none" normalizeH="0" baseline="0" dirty="0" smtClean="0">
                <a:ln>
                  <a:noFill/>
                </a:ln>
                <a:solidFill>
                  <a:srgbClr val="000000"/>
                </a:solidFill>
                <a:effectLst/>
                <a:latin typeface="+mn-lt"/>
              </a:rPr>
              <a:t>the birth of a live and healthy baby </a:t>
            </a: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lang="en-US" altLang="en-US" sz="2800" dirty="0" smtClean="0">
                <a:solidFill>
                  <a:srgbClr val="000000"/>
                </a:solidFill>
                <a:latin typeface="+mn-lt"/>
              </a:rPr>
              <a:t>To p</a:t>
            </a:r>
            <a:r>
              <a:rPr kumimoji="0" lang="en-US" altLang="en-US" sz="2800" i="0" u="none" strike="noStrike" cap="none" normalizeH="0" baseline="0" dirty="0" smtClean="0">
                <a:ln>
                  <a:noFill/>
                </a:ln>
                <a:solidFill>
                  <a:srgbClr val="000000"/>
                </a:solidFill>
                <a:effectLst/>
                <a:latin typeface="+mn-lt"/>
              </a:rPr>
              <a:t>rovide comprehensive care to mother and baby</a:t>
            </a: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lang="en-US" altLang="en-US" sz="2800" dirty="0" smtClean="0">
                <a:solidFill>
                  <a:srgbClr val="000000"/>
                </a:solidFill>
                <a:latin typeface="+mn-lt"/>
              </a:rPr>
              <a:t>To p</a:t>
            </a:r>
            <a:r>
              <a:rPr kumimoji="0" lang="en-US" altLang="en-US" sz="2800" i="0" u="none" strike="noStrike" cap="none" normalizeH="0" baseline="0" dirty="0" smtClean="0">
                <a:ln>
                  <a:noFill/>
                </a:ln>
                <a:solidFill>
                  <a:srgbClr val="000000"/>
                </a:solidFill>
                <a:effectLst/>
                <a:latin typeface="+mn-lt"/>
              </a:rPr>
              <a:t>revent injury to both baby and mother</a:t>
            </a: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lang="en-US" altLang="en-US" sz="2800" dirty="0" smtClean="0">
                <a:solidFill>
                  <a:srgbClr val="000000"/>
                </a:solidFill>
                <a:latin typeface="+mn-lt"/>
              </a:rPr>
              <a:t>To p</a:t>
            </a:r>
            <a:r>
              <a:rPr kumimoji="0" lang="en-US" altLang="en-US" sz="2800" i="0" u="none" strike="noStrike" cap="none" normalizeH="0" baseline="0" dirty="0" smtClean="0">
                <a:ln>
                  <a:noFill/>
                </a:ln>
                <a:solidFill>
                  <a:srgbClr val="000000"/>
                </a:solidFill>
                <a:effectLst/>
                <a:latin typeface="+mn-lt"/>
              </a:rPr>
              <a:t>revent complications</a:t>
            </a: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i="0" u="none" strike="noStrike" cap="none" normalizeH="0" baseline="0" dirty="0" smtClean="0">
                <a:ln>
                  <a:noFill/>
                </a:ln>
                <a:solidFill>
                  <a:srgbClr val="000000"/>
                </a:solidFill>
                <a:effectLst/>
                <a:latin typeface="+mn-lt"/>
              </a:rPr>
              <a:t>To identify earlier</a:t>
            </a:r>
            <a:r>
              <a:rPr kumimoji="0" lang="en-US" altLang="en-US" sz="2800" i="0" u="none" strike="noStrike" cap="none" normalizeH="0" dirty="0" smtClean="0">
                <a:ln>
                  <a:noFill/>
                </a:ln>
                <a:solidFill>
                  <a:srgbClr val="000000"/>
                </a:solidFill>
                <a:effectLst/>
                <a:latin typeface="+mn-lt"/>
              </a:rPr>
              <a:t> </a:t>
            </a:r>
            <a:r>
              <a:rPr kumimoji="0" lang="en-US" altLang="en-US" sz="2800" i="0" u="none" strike="noStrike" cap="none" normalizeH="0" baseline="0" dirty="0" smtClean="0">
                <a:ln>
                  <a:noFill/>
                </a:ln>
                <a:solidFill>
                  <a:srgbClr val="000000"/>
                </a:solidFill>
                <a:effectLst/>
                <a:latin typeface="+mn-lt"/>
              </a:rPr>
              <a:t>and prompt management of complications</a:t>
            </a:r>
            <a:endParaRPr kumimoji="0" lang="en-US" altLang="en-US" sz="280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71583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857" y="1123406"/>
            <a:ext cx="9535886" cy="4893647"/>
          </a:xfrm>
          <a:prstGeom prst="rect">
            <a:avLst/>
          </a:prstGeom>
          <a:noFill/>
        </p:spPr>
        <p:txBody>
          <a:bodyPr wrap="square" rtlCol="0">
            <a:spAutoFit/>
          </a:bodyPr>
          <a:lstStyle/>
          <a:p>
            <a:pPr algn="just"/>
            <a:r>
              <a:rPr lang="en-US" sz="3200" b="1" dirty="0" smtClean="0"/>
              <a:t>Principles </a:t>
            </a:r>
            <a:endParaRPr lang="en-US" sz="3200" b="1" dirty="0" smtClean="0"/>
          </a:p>
          <a:p>
            <a:pPr algn="just"/>
            <a:r>
              <a:rPr lang="en-US" sz="2800" dirty="0" smtClean="0"/>
              <a:t>The principles guiding the care during the second stage of </a:t>
            </a:r>
            <a:r>
              <a:rPr lang="en-US" sz="2800" dirty="0" err="1" smtClean="0"/>
              <a:t>labour</a:t>
            </a:r>
            <a:r>
              <a:rPr lang="en-US" sz="2800" dirty="0" smtClean="0"/>
              <a:t> encompass; </a:t>
            </a:r>
          </a:p>
          <a:p>
            <a:pPr marL="342900" indent="-342900" algn="just">
              <a:buAutoNum type="arabicPeriod"/>
            </a:pPr>
            <a:r>
              <a:rPr lang="en-US" sz="2800" dirty="0" smtClean="0"/>
              <a:t>The application of infection prevention measures for the well-being of both mother and baby, </a:t>
            </a:r>
          </a:p>
          <a:p>
            <a:pPr marL="342900" indent="-342900" algn="just">
              <a:buAutoNum type="arabicPeriod"/>
            </a:pPr>
            <a:r>
              <a:rPr lang="en-US" sz="2800" dirty="0" smtClean="0"/>
              <a:t>Diligent and vigilant monitoring of  mother and baby’s conditions and </a:t>
            </a:r>
            <a:r>
              <a:rPr lang="en-US" sz="2800" dirty="0" err="1" smtClean="0"/>
              <a:t>labour</a:t>
            </a:r>
            <a:r>
              <a:rPr lang="en-US" sz="2800" dirty="0" smtClean="0"/>
              <a:t> progress, </a:t>
            </a:r>
          </a:p>
          <a:p>
            <a:pPr marL="342900" indent="-342900" algn="just">
              <a:buAutoNum type="arabicPeriod"/>
            </a:pPr>
            <a:r>
              <a:rPr lang="en-US" sz="2800" dirty="0" smtClean="0"/>
              <a:t>Maintaining a constant presence and support for women in </a:t>
            </a:r>
            <a:r>
              <a:rPr lang="en-US" sz="2800" dirty="0" err="1" smtClean="0"/>
              <a:t>labour</a:t>
            </a:r>
            <a:r>
              <a:rPr lang="en-US" sz="2800" dirty="0" smtClean="0"/>
              <a:t>, </a:t>
            </a:r>
          </a:p>
          <a:p>
            <a:pPr marL="342900" indent="-342900" algn="just">
              <a:buAutoNum type="arabicPeriod"/>
            </a:pPr>
            <a:endParaRPr lang="en-US" sz="2800" dirty="0"/>
          </a:p>
          <a:p>
            <a:pPr algn="just"/>
            <a:r>
              <a:rPr lang="en-US" sz="2800" dirty="0" smtClean="0"/>
              <a:t>						Cont.…</a:t>
            </a:r>
          </a:p>
        </p:txBody>
      </p:sp>
    </p:spTree>
    <p:extLst>
      <p:ext uri="{BB962C8B-B14F-4D97-AF65-F5344CB8AC3E}">
        <p14:creationId xmlns:p14="http://schemas.microsoft.com/office/powerpoint/2010/main" val="54558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8617" y="1332412"/>
            <a:ext cx="9209314" cy="3108543"/>
          </a:xfrm>
          <a:prstGeom prst="rect">
            <a:avLst/>
          </a:prstGeom>
        </p:spPr>
        <p:txBody>
          <a:bodyPr wrap="square">
            <a:spAutoFit/>
          </a:bodyPr>
          <a:lstStyle/>
          <a:p>
            <a:pPr marL="342900" indent="-342900" algn="just">
              <a:buFont typeface="+mj-lt"/>
              <a:buAutoNum type="arabicPeriod" startAt="4"/>
            </a:pPr>
            <a:r>
              <a:rPr lang="en-US" sz="2800" dirty="0"/>
              <a:t>Offering consistent emotional and physical comfort to the mother, </a:t>
            </a:r>
          </a:p>
          <a:p>
            <a:pPr marL="342900" indent="-342900" algn="just">
              <a:buFont typeface="+mj-lt"/>
              <a:buAutoNum type="arabicPeriod" startAt="4"/>
            </a:pPr>
            <a:r>
              <a:rPr lang="en-US" sz="2800" dirty="0"/>
              <a:t>Proactively anticipating the stages and mechanisms of normal childbirth, </a:t>
            </a:r>
          </a:p>
          <a:p>
            <a:pPr marL="342900" indent="-342900" algn="just">
              <a:buFont typeface="+mj-lt"/>
              <a:buAutoNum type="arabicPeriod" startAt="4"/>
            </a:pPr>
            <a:r>
              <a:rPr lang="en-US" sz="2800" dirty="0"/>
              <a:t>Facilitate woman for the natural birthing process, </a:t>
            </a:r>
          </a:p>
          <a:p>
            <a:pPr marL="342900" indent="-342900" algn="just">
              <a:buFont typeface="+mj-lt"/>
              <a:buAutoNum type="arabicPeriod" startAt="4"/>
            </a:pPr>
            <a:r>
              <a:rPr lang="en-US" sz="2800" dirty="0"/>
              <a:t>Minimizing the need for surgical interventions whenever possible.</a:t>
            </a:r>
          </a:p>
        </p:txBody>
      </p:sp>
    </p:spTree>
    <p:extLst>
      <p:ext uri="{BB962C8B-B14F-4D97-AF65-F5344CB8AC3E}">
        <p14:creationId xmlns:p14="http://schemas.microsoft.com/office/powerpoint/2010/main" val="411765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5657" y="300446"/>
            <a:ext cx="10254343" cy="5755422"/>
          </a:xfrm>
          <a:prstGeom prst="rect">
            <a:avLst/>
          </a:prstGeom>
          <a:noFill/>
        </p:spPr>
        <p:txBody>
          <a:bodyPr wrap="square" rtlCol="0">
            <a:spAutoFit/>
          </a:bodyPr>
          <a:lstStyle/>
          <a:p>
            <a:r>
              <a:rPr lang="en-US" sz="3200" b="1" dirty="0" smtClean="0">
                <a:cs typeface="Calibri" panose="020F0502020204030204" pitchFamily="34" charset="0"/>
              </a:rPr>
              <a:t>Management of 2</a:t>
            </a:r>
            <a:r>
              <a:rPr lang="en-US" sz="3200" b="1" baseline="30000" dirty="0" smtClean="0">
                <a:cs typeface="Calibri" panose="020F0502020204030204" pitchFamily="34" charset="0"/>
              </a:rPr>
              <a:t>nd</a:t>
            </a:r>
            <a:r>
              <a:rPr lang="en-US" sz="3200" b="1" dirty="0" smtClean="0">
                <a:cs typeface="Calibri" panose="020F0502020204030204" pitchFamily="34" charset="0"/>
              </a:rPr>
              <a:t> stage of </a:t>
            </a:r>
            <a:r>
              <a:rPr lang="en-US" sz="3200" b="1" dirty="0" err="1" smtClean="0">
                <a:cs typeface="Calibri" panose="020F0502020204030204" pitchFamily="34" charset="0"/>
              </a:rPr>
              <a:t>labour</a:t>
            </a:r>
            <a:endParaRPr lang="en-US" sz="3200" b="1" dirty="0" smtClean="0">
              <a:cs typeface="Calibri" panose="020F0502020204030204" pitchFamily="34" charset="0"/>
            </a:endParaRPr>
          </a:p>
          <a:p>
            <a:endParaRPr lang="en-US" sz="2800" b="1" dirty="0">
              <a:cs typeface="Calibri" panose="020F0502020204030204" pitchFamily="34" charset="0"/>
            </a:endParaRPr>
          </a:p>
          <a:p>
            <a:r>
              <a:rPr lang="en-US" sz="2800" b="1" dirty="0" smtClean="0">
                <a:cs typeface="Calibri" panose="020F0502020204030204" pitchFamily="34" charset="0"/>
              </a:rPr>
              <a:t>Constant supervision of maternal and fetal condition and progress of </a:t>
            </a:r>
            <a:r>
              <a:rPr lang="en-US" sz="2800" b="1" dirty="0" err="1" smtClean="0">
                <a:cs typeface="Calibri" panose="020F0502020204030204" pitchFamily="34" charset="0"/>
              </a:rPr>
              <a:t>labour</a:t>
            </a:r>
            <a:endParaRPr lang="en-US" sz="2800" b="1" dirty="0" smtClean="0">
              <a:cs typeface="Calibri" panose="020F0502020204030204" pitchFamily="34" charset="0"/>
            </a:endParaRPr>
          </a:p>
          <a:p>
            <a:endParaRPr lang="en-US" sz="2800" b="1" dirty="0" smtClean="0">
              <a:cs typeface="Calibri" panose="020F0502020204030204" pitchFamily="34" charset="0"/>
            </a:endParaRPr>
          </a:p>
          <a:p>
            <a:r>
              <a:rPr lang="en-US" sz="2800" b="1" dirty="0" smtClean="0">
                <a:cs typeface="Calibri" panose="020F0502020204030204" pitchFamily="34" charset="0"/>
              </a:rPr>
              <a:t>Maternal condition</a:t>
            </a:r>
          </a:p>
          <a:p>
            <a:pPr algn="just"/>
            <a:r>
              <a:rPr lang="en-US" sz="2800" dirty="0"/>
              <a:t>During this stage, it is important to monitor the maternal condition by observing the mother's emotional coping ability and assessing her overall well-being. Maternal pulse rate should be recorded every half an hour, blood pressure every 4 hours, and temperature every 2 hours. Additionally, evaluating the mother's hydration status and positioning is crucial during this phase.</a:t>
            </a:r>
            <a:endParaRPr lang="en-US" sz="2800" dirty="0"/>
          </a:p>
        </p:txBody>
      </p:sp>
    </p:spTree>
    <p:extLst>
      <p:ext uri="{BB962C8B-B14F-4D97-AF65-F5344CB8AC3E}">
        <p14:creationId xmlns:p14="http://schemas.microsoft.com/office/powerpoint/2010/main" val="417656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8353" y="822960"/>
            <a:ext cx="9705703" cy="4031873"/>
          </a:xfrm>
          <a:prstGeom prst="rect">
            <a:avLst/>
          </a:prstGeom>
          <a:noFill/>
        </p:spPr>
        <p:txBody>
          <a:bodyPr wrap="square" rtlCol="0">
            <a:spAutoFit/>
          </a:bodyPr>
          <a:lstStyle/>
          <a:p>
            <a:r>
              <a:rPr lang="en-US" sz="3200" b="1" dirty="0" smtClean="0">
                <a:latin typeface="+mj-lt"/>
                <a:cs typeface="Calibri" panose="020F0502020204030204" pitchFamily="34" charset="0"/>
              </a:rPr>
              <a:t>Fetal </a:t>
            </a:r>
            <a:r>
              <a:rPr lang="en-US" sz="3200" b="1" dirty="0" smtClean="0">
                <a:latin typeface="+mj-lt"/>
                <a:cs typeface="Calibri" panose="020F0502020204030204" pitchFamily="34" charset="0"/>
              </a:rPr>
              <a:t>condition</a:t>
            </a:r>
          </a:p>
          <a:p>
            <a:endParaRPr lang="en-US" sz="2800" b="1" dirty="0" smtClean="0">
              <a:latin typeface="Calibri" panose="020F0502020204030204" pitchFamily="34" charset="0"/>
              <a:cs typeface="Calibri" panose="020F0502020204030204" pitchFamily="34" charset="0"/>
            </a:endParaRPr>
          </a:p>
          <a:p>
            <a:r>
              <a:rPr lang="en-US" sz="2800" dirty="0"/>
              <a:t>In the second stage of </a:t>
            </a:r>
            <a:r>
              <a:rPr lang="en-US" sz="2800" dirty="0" err="1" smtClean="0"/>
              <a:t>labour</a:t>
            </a:r>
            <a:r>
              <a:rPr lang="en-US" sz="2800" dirty="0"/>
              <a:t>, it is recommended to listen to the fetal heart rate (FHR) immediately after contractions. FHR should be counted for a full minute at least once every 30 minutes. If the FHR falls below &lt;100/min or rises above &gt;180/min, fetal distress should be suspected</a:t>
            </a:r>
            <a:r>
              <a:rPr lang="en-US" sz="2800" dirty="0" smtClean="0"/>
              <a:t>.</a:t>
            </a:r>
          </a:p>
          <a:p>
            <a:r>
              <a:rPr lang="en-US" sz="2800" dirty="0"/>
              <a:t>	</a:t>
            </a:r>
            <a:r>
              <a:rPr lang="en-US" sz="2800" dirty="0" smtClean="0"/>
              <a:t>					Cont..</a:t>
            </a:r>
            <a:endParaRPr lang="en-US" sz="2800" dirty="0"/>
          </a:p>
        </p:txBody>
      </p:sp>
    </p:spTree>
    <p:extLst>
      <p:ext uri="{BB962C8B-B14F-4D97-AF65-F5344CB8AC3E}">
        <p14:creationId xmlns:p14="http://schemas.microsoft.com/office/powerpoint/2010/main" val="219674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554" y="1136469"/>
            <a:ext cx="8987246" cy="3970318"/>
          </a:xfrm>
          <a:prstGeom prst="rect">
            <a:avLst/>
          </a:prstGeom>
        </p:spPr>
        <p:txBody>
          <a:bodyPr wrap="square">
            <a:spAutoFit/>
          </a:bodyPr>
          <a:lstStyle/>
          <a:p>
            <a:pPr algn="just"/>
            <a:r>
              <a:rPr lang="en-US" sz="2800" dirty="0"/>
              <a:t>In cases where the membranes have ruptured, it is important to take note of the color of the draining amniotic fluid. The presence of thick meconium indicates the necessity for close monitoring and potential intervention to manage fetal distress. If there is an absence of fluid draining after membrane rupture, it signals a reduced volume of amniotic fluid, which could be associated with fetal </a:t>
            </a:r>
            <a:r>
              <a:rPr lang="en-US" sz="2800" dirty="0" smtClean="0"/>
              <a:t>distress.</a:t>
            </a:r>
            <a:endParaRPr lang="en-US" sz="2800" dirty="0"/>
          </a:p>
        </p:txBody>
      </p:sp>
    </p:spTree>
    <p:extLst>
      <p:ext uri="{BB962C8B-B14F-4D97-AF65-F5344CB8AC3E}">
        <p14:creationId xmlns:p14="http://schemas.microsoft.com/office/powerpoint/2010/main" val="401926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154" y="1358537"/>
            <a:ext cx="9444445" cy="3970318"/>
          </a:xfrm>
          <a:prstGeom prst="rect">
            <a:avLst/>
          </a:prstGeom>
        </p:spPr>
        <p:txBody>
          <a:bodyPr wrap="square">
            <a:spAutoFit/>
          </a:bodyPr>
          <a:lstStyle/>
          <a:p>
            <a:pPr algn="just"/>
            <a:r>
              <a:rPr lang="en-US" sz="2800" dirty="0" smtClean="0"/>
              <a:t>As </a:t>
            </a:r>
            <a:r>
              <a:rPr lang="en-US" sz="2800" dirty="0"/>
              <a:t>the fetus descends, fetal oxygenation may become less efficient due to cord compression, head compression, or reduced perfusion at the placental site. If the woman is experiencing normal </a:t>
            </a:r>
            <a:r>
              <a:rPr lang="en-US" sz="2800" dirty="0" err="1" smtClean="0"/>
              <a:t>labour</a:t>
            </a:r>
            <a:r>
              <a:rPr lang="en-US" sz="2800" dirty="0"/>
              <a:t>, it is advisable to evaluate the fetal condition through intermittent fetal monitoring rather than continuous monitoring. In the second stage of </a:t>
            </a:r>
            <a:r>
              <a:rPr lang="en-US" sz="2800" dirty="0" err="1" smtClean="0"/>
              <a:t>labour</a:t>
            </a:r>
            <a:r>
              <a:rPr lang="en-US" sz="2800" dirty="0"/>
              <a:t>, this assessment is typically conducted immediately after a contraction.</a:t>
            </a:r>
            <a:endParaRPr lang="en-US" sz="2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5118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2601</TotalTime>
  <Words>871</Words>
  <Application>Microsoft Office PowerPoint</Application>
  <PresentationFormat>Widescreen</PresentationFormat>
  <Paragraphs>47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Wisp</vt:lpstr>
      <vt:lpstr>Management of second stage of labour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stage of labour and its management</dc:title>
  <dc:creator>user</dc:creator>
  <cp:lastModifiedBy>user</cp:lastModifiedBy>
  <cp:revision>460</cp:revision>
  <dcterms:created xsi:type="dcterms:W3CDTF">2022-06-14T05:56:07Z</dcterms:created>
  <dcterms:modified xsi:type="dcterms:W3CDTF">2023-08-22T14:41:18Z</dcterms:modified>
</cp:coreProperties>
</file>